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8" r:id="rId1"/>
  </p:sldMasterIdLst>
  <p:notesMasterIdLst>
    <p:notesMasterId r:id="rId38"/>
  </p:notesMasterIdLst>
  <p:sldIdLst>
    <p:sldId id="257" r:id="rId2"/>
    <p:sldId id="410" r:id="rId3"/>
    <p:sldId id="399" r:id="rId4"/>
    <p:sldId id="357" r:id="rId5"/>
    <p:sldId id="360" r:id="rId6"/>
    <p:sldId id="407" r:id="rId7"/>
    <p:sldId id="383" r:id="rId8"/>
    <p:sldId id="408" r:id="rId9"/>
    <p:sldId id="385" r:id="rId10"/>
    <p:sldId id="334" r:id="rId11"/>
    <p:sldId id="401" r:id="rId12"/>
    <p:sldId id="402" r:id="rId13"/>
    <p:sldId id="398" r:id="rId14"/>
    <p:sldId id="390" r:id="rId15"/>
    <p:sldId id="314" r:id="rId16"/>
    <p:sldId id="277" r:id="rId17"/>
    <p:sldId id="341" r:id="rId18"/>
    <p:sldId id="342" r:id="rId19"/>
    <p:sldId id="309" r:id="rId20"/>
    <p:sldId id="308" r:id="rId21"/>
    <p:sldId id="312" r:id="rId22"/>
    <p:sldId id="310" r:id="rId23"/>
    <p:sldId id="313" r:id="rId24"/>
    <p:sldId id="316" r:id="rId25"/>
    <p:sldId id="318" r:id="rId26"/>
    <p:sldId id="317" r:id="rId27"/>
    <p:sldId id="319" r:id="rId28"/>
    <p:sldId id="320" r:id="rId29"/>
    <p:sldId id="403" r:id="rId30"/>
    <p:sldId id="404" r:id="rId31"/>
    <p:sldId id="346" r:id="rId32"/>
    <p:sldId id="347" r:id="rId33"/>
    <p:sldId id="350" r:id="rId34"/>
    <p:sldId id="345" r:id="rId35"/>
    <p:sldId id="351" r:id="rId36"/>
    <p:sldId id="39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9B68E5-43E1-42E7-8618-1B429EE268F1}" v="15" dt="2021-10-05T00:28:13.1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37" d="100"/>
          <a:sy n="37" d="100"/>
        </p:scale>
        <p:origin x="896" y="1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kki Bisesi" userId="213567c6-d9db-451c-b76e-a40cdd8bbd70" providerId="ADAL" clId="{ED9B68E5-43E1-42E7-8618-1B429EE268F1}"/>
    <pc:docChg chg="delSld modSld">
      <pc:chgData name="Nikki Bisesi" userId="213567c6-d9db-451c-b76e-a40cdd8bbd70" providerId="ADAL" clId="{ED9B68E5-43E1-42E7-8618-1B429EE268F1}" dt="2021-10-05T16:00:16.816" v="159" actId="47"/>
      <pc:docMkLst>
        <pc:docMk/>
      </pc:docMkLst>
      <pc:sldChg chg="addSp modSp mod">
        <pc:chgData name="Nikki Bisesi" userId="213567c6-d9db-451c-b76e-a40cdd8bbd70" providerId="ADAL" clId="{ED9B68E5-43E1-42E7-8618-1B429EE268F1}" dt="2021-10-05T00:24:30.627" v="151" actId="20577"/>
        <pc:sldMkLst>
          <pc:docMk/>
          <pc:sldMk cId="0" sldId="393"/>
        </pc:sldMkLst>
        <pc:spChg chg="add mod">
          <ac:chgData name="Nikki Bisesi" userId="213567c6-d9db-451c-b76e-a40cdd8bbd70" providerId="ADAL" clId="{ED9B68E5-43E1-42E7-8618-1B429EE268F1}" dt="2021-10-05T00:24:30.627" v="151" actId="20577"/>
          <ac:spMkLst>
            <pc:docMk/>
            <pc:sldMk cId="0" sldId="393"/>
            <ac:spMk id="2" creationId="{568FD0E1-CC4E-41DC-AF3F-DCE149627067}"/>
          </ac:spMkLst>
        </pc:spChg>
        <pc:picChg chg="mod">
          <ac:chgData name="Nikki Bisesi" userId="213567c6-d9db-451c-b76e-a40cdd8bbd70" providerId="ADAL" clId="{ED9B68E5-43E1-42E7-8618-1B429EE268F1}" dt="2021-10-04T23:24:17.502" v="5" actId="1076"/>
          <ac:picMkLst>
            <pc:docMk/>
            <pc:sldMk cId="0" sldId="393"/>
            <ac:picMk id="6148" creationId="{37E34FEE-68A2-4C22-890D-F2FCA7656273}"/>
          </ac:picMkLst>
        </pc:picChg>
      </pc:sldChg>
      <pc:sldChg chg="modSp del mod">
        <pc:chgData name="Nikki Bisesi" userId="213567c6-d9db-451c-b76e-a40cdd8bbd70" providerId="ADAL" clId="{ED9B68E5-43E1-42E7-8618-1B429EE268F1}" dt="2021-10-05T16:00:16.816" v="159" actId="47"/>
        <pc:sldMkLst>
          <pc:docMk/>
          <pc:sldMk cId="0" sldId="411"/>
        </pc:sldMkLst>
        <pc:spChg chg="mod">
          <ac:chgData name="Nikki Bisesi" userId="213567c6-d9db-451c-b76e-a40cdd8bbd70" providerId="ADAL" clId="{ED9B68E5-43E1-42E7-8618-1B429EE268F1}" dt="2021-10-05T00:27:59.292" v="155" actId="1076"/>
          <ac:spMkLst>
            <pc:docMk/>
            <pc:sldMk cId="0" sldId="411"/>
            <ac:spMk id="80899" creationId="{9BFA8D02-741A-459F-94E6-9C762008C6D6}"/>
          </ac:spMkLst>
        </pc:spChg>
        <pc:picChg chg="mod">
          <ac:chgData name="Nikki Bisesi" userId="213567c6-d9db-451c-b76e-a40cdd8bbd70" providerId="ADAL" clId="{ED9B68E5-43E1-42E7-8618-1B429EE268F1}" dt="2021-10-05T00:28:08.650" v="157" actId="1076"/>
          <ac:picMkLst>
            <pc:docMk/>
            <pc:sldMk cId="0" sldId="411"/>
            <ac:picMk id="7" creationId="{37A3FED2-1223-4609-A61C-80FBB798B049}"/>
          </ac:picMkLst>
        </pc:picChg>
        <pc:picChg chg="mod">
          <ac:chgData name="Nikki Bisesi" userId="213567c6-d9db-451c-b76e-a40cdd8bbd70" providerId="ADAL" clId="{ED9B68E5-43E1-42E7-8618-1B429EE268F1}" dt="2021-10-05T00:28:13.163" v="158" actId="14100"/>
          <ac:picMkLst>
            <pc:docMk/>
            <pc:sldMk cId="0" sldId="411"/>
            <ac:picMk id="8" creationId="{295AA4D8-FE8C-4AD3-BDA1-D47D3DCB7B65}"/>
          </ac:picMkLst>
        </pc:picChg>
        <pc:picChg chg="mod">
          <ac:chgData name="Nikki Bisesi" userId="213567c6-d9db-451c-b76e-a40cdd8bbd70" providerId="ADAL" clId="{ED9B68E5-43E1-42E7-8618-1B429EE268F1}" dt="2021-10-05T00:27:37.747" v="153" actId="14100"/>
          <ac:picMkLst>
            <pc:docMk/>
            <pc:sldMk cId="0" sldId="411"/>
            <ac:picMk id="80925" creationId="{C08AD3F0-018D-4AAF-ACEF-0685EDE9D821}"/>
          </ac:picMkLst>
        </pc:picChg>
      </pc:sldChg>
    </pc:docChg>
  </pc:docChgLst>
  <pc:docChgLst>
    <pc:chgData name="Nikki Bisesi" userId="213567c6-d9db-451c-b76e-a40cdd8bbd70" providerId="ADAL" clId="{9CB56460-E0CF-41AB-9905-F5F1FF898BBB}"/>
    <pc:docChg chg="undo custSel mod delSld modSld sldOrd">
      <pc:chgData name="Nikki Bisesi" userId="213567c6-d9db-451c-b76e-a40cdd8bbd70" providerId="ADAL" clId="{9CB56460-E0CF-41AB-9905-F5F1FF898BBB}" dt="2021-03-24T01:40:47.866" v="34" actId="26606"/>
      <pc:docMkLst>
        <pc:docMk/>
      </pc:docMkLst>
      <pc:sldChg chg="del">
        <pc:chgData name="Nikki Bisesi" userId="213567c6-d9db-451c-b76e-a40cdd8bbd70" providerId="ADAL" clId="{9CB56460-E0CF-41AB-9905-F5F1FF898BBB}" dt="2021-03-24T01:39:09.352" v="29" actId="47"/>
        <pc:sldMkLst>
          <pc:docMk/>
          <pc:sldMk cId="0" sldId="392"/>
        </pc:sldMkLst>
      </pc:sldChg>
      <pc:sldChg chg="addSp delSp modSp mod setBg setFolMasterAnim modAnim">
        <pc:chgData name="Nikki Bisesi" userId="213567c6-d9db-451c-b76e-a40cdd8bbd70" providerId="ADAL" clId="{9CB56460-E0CF-41AB-9905-F5F1FF898BBB}" dt="2021-03-24T01:40:47.866" v="34" actId="26606"/>
        <pc:sldMkLst>
          <pc:docMk/>
          <pc:sldMk cId="0" sldId="393"/>
        </pc:sldMkLst>
        <pc:spChg chg="add del mod">
          <ac:chgData name="Nikki Bisesi" userId="213567c6-d9db-451c-b76e-a40cdd8bbd70" providerId="ADAL" clId="{9CB56460-E0CF-41AB-9905-F5F1FF898BBB}" dt="2021-03-24T01:36:34.911" v="15" actId="478"/>
          <ac:spMkLst>
            <pc:docMk/>
            <pc:sldMk cId="0" sldId="393"/>
            <ac:spMk id="3" creationId="{53DDFCAB-1598-4540-B30F-C8109DA0DEB7}"/>
          </ac:spMkLst>
        </pc:spChg>
        <pc:spChg chg="add del mod">
          <ac:chgData name="Nikki Bisesi" userId="213567c6-d9db-451c-b76e-a40cdd8bbd70" providerId="ADAL" clId="{9CB56460-E0CF-41AB-9905-F5F1FF898BBB}" dt="2021-03-24T01:39:18.401" v="32" actId="478"/>
          <ac:spMkLst>
            <pc:docMk/>
            <pc:sldMk cId="0" sldId="393"/>
            <ac:spMk id="4" creationId="{0B3A34F3-61E9-4C47-8C0C-5C8193C87D22}"/>
          </ac:spMkLst>
        </pc:spChg>
        <pc:spChg chg="add del mod">
          <ac:chgData name="Nikki Bisesi" userId="213567c6-d9db-451c-b76e-a40cdd8bbd70" providerId="ADAL" clId="{9CB56460-E0CF-41AB-9905-F5F1FF898BBB}" dt="2021-03-24T01:39:15.402" v="30" actId="478"/>
          <ac:spMkLst>
            <pc:docMk/>
            <pc:sldMk cId="0" sldId="393"/>
            <ac:spMk id="6" creationId="{BB74A99B-4615-4320-8F9F-0AF06AF72037}"/>
          </ac:spMkLst>
        </pc:spChg>
        <pc:spChg chg="add del">
          <ac:chgData name="Nikki Bisesi" userId="213567c6-d9db-451c-b76e-a40cdd8bbd70" providerId="ADAL" clId="{9CB56460-E0CF-41AB-9905-F5F1FF898BBB}" dt="2021-03-24T01:40:47.866" v="34" actId="26606"/>
          <ac:spMkLst>
            <pc:docMk/>
            <pc:sldMk cId="0" sldId="393"/>
            <ac:spMk id="73" creationId="{32BC26D8-82FB-445E-AA49-62A77D7C1EE0}"/>
          </ac:spMkLst>
        </pc:spChg>
        <pc:spChg chg="add del">
          <ac:chgData name="Nikki Bisesi" userId="213567c6-d9db-451c-b76e-a40cdd8bbd70" providerId="ADAL" clId="{9CB56460-E0CF-41AB-9905-F5F1FF898BBB}" dt="2021-03-24T01:40:47.866" v="34" actId="26606"/>
          <ac:spMkLst>
            <pc:docMk/>
            <pc:sldMk cId="0" sldId="393"/>
            <ac:spMk id="75" creationId="{CB44330D-EA18-4254-AA95-EB49948539B8}"/>
          </ac:spMkLst>
        </pc:spChg>
        <pc:spChg chg="del">
          <ac:chgData name="Nikki Bisesi" userId="213567c6-d9db-451c-b76e-a40cdd8bbd70" providerId="ADAL" clId="{9CB56460-E0CF-41AB-9905-F5F1FF898BBB}" dt="2021-03-24T01:38:41.475" v="26" actId="478"/>
          <ac:spMkLst>
            <pc:docMk/>
            <pc:sldMk cId="0" sldId="393"/>
            <ac:spMk id="337922" creationId="{88BF861C-7C95-47A9-94B1-B2F7FC3E57C2}"/>
          </ac:spMkLst>
        </pc:spChg>
        <pc:spChg chg="del mod">
          <ac:chgData name="Nikki Bisesi" userId="213567c6-d9db-451c-b76e-a40cdd8bbd70" providerId="ADAL" clId="{9CB56460-E0CF-41AB-9905-F5F1FF898BBB}" dt="2021-03-24T01:36:32.659" v="14" actId="478"/>
          <ac:spMkLst>
            <pc:docMk/>
            <pc:sldMk cId="0" sldId="393"/>
            <ac:spMk id="337923" creationId="{C824DFA7-5AF8-4858-8A19-6525773C1A1C}"/>
          </ac:spMkLst>
        </pc:spChg>
        <pc:picChg chg="add del mod">
          <ac:chgData name="Nikki Bisesi" userId="213567c6-d9db-451c-b76e-a40cdd8bbd70" providerId="ADAL" clId="{9CB56460-E0CF-41AB-9905-F5F1FF898BBB}" dt="2021-03-24T01:38:30.316" v="24" actId="478"/>
          <ac:picMkLst>
            <pc:docMk/>
            <pc:sldMk cId="0" sldId="393"/>
            <ac:picMk id="6146" creationId="{F3CB64F2-EF2A-4727-BCC1-6C1E5F3D7C6D}"/>
          </ac:picMkLst>
        </pc:picChg>
        <pc:picChg chg="add mod">
          <ac:chgData name="Nikki Bisesi" userId="213567c6-d9db-451c-b76e-a40cdd8bbd70" providerId="ADAL" clId="{9CB56460-E0CF-41AB-9905-F5F1FF898BBB}" dt="2021-03-24T01:40:47.866" v="34" actId="26606"/>
          <ac:picMkLst>
            <pc:docMk/>
            <pc:sldMk cId="0" sldId="393"/>
            <ac:picMk id="6148" creationId="{37E34FEE-68A2-4C22-890D-F2FCA7656273}"/>
          </ac:picMkLst>
        </pc:picChg>
        <pc:picChg chg="del mod">
          <ac:chgData name="Nikki Bisesi" userId="213567c6-d9db-451c-b76e-a40cdd8bbd70" providerId="ADAL" clId="{9CB56460-E0CF-41AB-9905-F5F1FF898BBB}" dt="2021-03-24T01:38:33.372" v="25" actId="478"/>
          <ac:picMkLst>
            <pc:docMk/>
            <pc:sldMk cId="0" sldId="393"/>
            <ac:picMk id="337924" creationId="{31BC9F08-B782-4B83-836F-F4CC822A2A89}"/>
          </ac:picMkLst>
        </pc:picChg>
      </pc:sldChg>
      <pc:sldChg chg="modSp ord">
        <pc:chgData name="Nikki Bisesi" userId="213567c6-d9db-451c-b76e-a40cdd8bbd70" providerId="ADAL" clId="{9CB56460-E0CF-41AB-9905-F5F1FF898BBB}" dt="2021-03-24T01:25:50.150" v="4"/>
        <pc:sldMkLst>
          <pc:docMk/>
          <pc:sldMk cId="0" sldId="398"/>
        </pc:sldMkLst>
        <pc:picChg chg="mod">
          <ac:chgData name="Nikki Bisesi" userId="213567c6-d9db-451c-b76e-a40cdd8bbd70" providerId="ADAL" clId="{9CB56460-E0CF-41AB-9905-F5F1FF898BBB}" dt="2021-03-24T01:25:07.547" v="0" actId="1076"/>
          <ac:picMkLst>
            <pc:docMk/>
            <pc:sldMk cId="0" sldId="398"/>
            <ac:picMk id="80925" creationId="{A77D0355-3835-4D12-A55C-6B4822C5906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2C262-5C70-4C71-9F3C-080B794199D7}" type="datetimeFigureOut">
              <a:rPr lang="en-US" smtClean="0"/>
              <a:t>10/5/2021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4F5C3F-2772-4A3A-AAD6-869EE963E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42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91360424-9D2A-4429-A7AE-7CC78472E9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99C8A0-6B60-4C8C-A569-F6A7040C10A1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EADB4AD4-85F6-4715-85F1-6E1FADF622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5C7A515-DE7D-4954-8C7D-A461BD71E1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287E32A3-E46D-497E-A595-1B5B0A2247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B3CAC2-21E6-465F-9437-7020003BC933}" type="slidenum">
              <a:rPr lang="en-US" altLang="en-US"/>
              <a:pPr>
                <a:spcBef>
                  <a:spcPct val="0"/>
                </a:spcBef>
              </a:pPr>
              <a:t>23</a:t>
            </a:fld>
            <a:endParaRPr lang="en-US" altLang="en-US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AB98AB9B-ED14-4A2B-989D-3A00402837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AD23DB79-979F-4B1F-BCA9-428BEE94B7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527D3B56-AC97-42F2-BD1D-413ADBDD26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2EF020-2394-4384-8527-2EDA0CA3977F}" type="slidenum">
              <a:rPr lang="en-US" altLang="en-US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8B2CF87F-C937-4AA2-9793-91A4F53B86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05D7BB8A-DACB-4751-83C3-19F63DE8CC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EE462615-23E6-4E96-93D4-BB05EB8436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5B75C74-7763-4FA3-90F7-249775ABE5B2}" type="slidenum">
              <a:rPr lang="en-US" altLang="en-US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194B1992-4D22-4673-B5DE-8E715DA14D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4068FF59-A719-4632-B51E-6BA4D192FF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232AB7F3-AFFF-4B5B-869A-12AC4D54E1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D28445-6D2A-440E-A1DD-4D60CFABF02E}" type="slidenum">
              <a:rPr lang="en-US" altLang="en-US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62110708-A4C1-4F6D-BA6D-2B0FC2BB4E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7B2E03BA-DF1A-4E42-AEE9-02A521249D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6012077C-D2AE-4E3C-8916-336FD4EF69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AB487A-ACF9-40D7-AC37-17533C5180EF}" type="slidenum">
              <a:rPr lang="en-US" altLang="en-US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1CC58DA7-A24F-48B3-BFEC-BC016CA878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766F313C-C068-4AB1-A5B7-18F8A126DC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B46651B9-E13B-406A-BAEE-C9AD6AF26B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31E08D-02B4-448E-A5B0-ED17D9624C80}" type="slidenum">
              <a:rPr lang="en-US" altLang="en-US"/>
              <a:pPr>
                <a:spcBef>
                  <a:spcPct val="0"/>
                </a:spcBef>
              </a:pPr>
              <a:t>28</a:t>
            </a:fld>
            <a:endParaRPr lang="en-US" altLang="en-US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D4FAE506-DCEB-41CA-A214-88FE4906CD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B22A49FD-3E95-4EB2-8B25-A8ED19E344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The individual characteristics within the firing pin can be used for comparison purposes. 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24461466-CC73-4C2C-BF41-833F9C03CC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1BE6EA-E03E-46A3-BA4B-01C1CCA59A47}" type="slidenum">
              <a:rPr lang="en-US" altLang="en-US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92E7A515-DFE9-4FA6-A88D-FC40E8D1B9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7C597278-939E-4EA9-873A-FBC53000CC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D73CD9C8-7811-4965-932E-7504CBC0BC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DDFBDC9B-0270-4000-82DF-BD1C1FC57D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6B7978CA-AA60-4834-9F4B-49D7368CFC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0FDBE49-20B1-4ACB-AA1D-C9C5FBEADD57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D031C6CD-403F-4A7A-8017-00AE2F37DF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FCDE8051-A03F-472E-8518-4B21B0C84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81B5BF83-BE39-494D-9BB9-3ABB5C0412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2F0FDF-BAD1-46C9-9887-1FAFDD6FD5B5}" type="slidenum">
              <a:rPr lang="en-US" altLang="en-US">
                <a:latin typeface="Calibri" panose="020F0502020204030204" pitchFamily="34" charset="0"/>
              </a:rPr>
              <a:pPr>
                <a:spcBef>
                  <a:spcPct val="0"/>
                </a:spcBef>
              </a:pPr>
              <a:t>12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64F543B0-7D08-491C-B2F4-C8470FA813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7D0651-CD65-4142-94E5-CD2ECE735C9B}" type="slidenum">
              <a:rPr lang="en-US" altLang="en-US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0218243D-6746-4C00-BBA2-FF335BCACB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A3DD0735-325C-44B1-8948-4998365825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A comparison microscope is a microscope with two separate stages for mounting objects.  These objects can be compared separately in a side-by-side view or they can be merged together to make what appears to be one object as seen in the picture on the left. 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6C871B75-90AE-4B2E-9167-85F3536446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279EA1A-E1E8-4F4E-8F24-2475123190BE}" type="slidenum">
              <a:rPr lang="en-US" altLang="en-US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D2C38C76-10FC-42DB-B3AC-55119B7E0E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C406058C-A048-4395-81DA-F0C0F481AB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Some bullets may have the same caliber, number of lands and grooves and direction of twist. In order for bullet comparison to proceed, 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class characteristics must agree.  In this example, all of the class characteristics agree 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except</a:t>
            </a:r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 the width of the lands and grooves.  Because of this difference, we can exclude these bullets as having come from the same firearm.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DCFAFD3D-B123-47E6-B8AE-9A3759F0BC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367D124-594E-4717-9811-022AE64D94C4}" type="slidenum">
              <a:rPr lang="en-US" altLang="en-US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3D461B5C-A541-456A-94F8-F280AB1FF10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FC7F6010-DA9D-4FEA-AB5F-CCCBE365C7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4856E85A-EF36-460B-BBC3-FFDF6EC97D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4F902A0-E3CB-441B-835E-04253E922022}" type="slidenum">
              <a:rPr lang="en-US" altLang="en-US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DC733023-B747-4C5D-B40B-72B03C9817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8006DBCC-BC91-4AD2-8A21-C1E68BD195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811B407B-0E09-4C38-8B4A-522CF75DDE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828C240-129D-469B-BCA7-885110D91013}" type="slidenum">
              <a:rPr lang="en-US" altLang="en-US"/>
              <a:pPr>
                <a:spcBef>
                  <a:spcPct val="0"/>
                </a:spcBef>
              </a:pPr>
              <a:t>21</a:t>
            </a:fld>
            <a:endParaRPr lang="en-US" altLang="en-US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F4FFEFBE-9858-431B-A6C0-516948FC6B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76BCE245-C877-46B0-82C3-C5D1D7FD34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FA91247C-0499-4D73-B901-11B608AC1C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1551DF-152E-4F25-989C-5B3AFDB97F5B}" type="slidenum">
              <a:rPr lang="en-US" altLang="en-US"/>
              <a:pPr>
                <a:spcBef>
                  <a:spcPct val="0"/>
                </a:spcBef>
              </a:pPr>
              <a:t>22</a:t>
            </a:fld>
            <a:endParaRPr lang="en-US" altLang="en-US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FA5C1B93-07BA-4AE4-B14D-848BC40E7F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94F4F283-D36E-481C-8DA9-26979E7154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AA797-FBDA-434D-B773-27A1A4043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9A4AF8-9CFA-4119-A449-D73E529DA3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98996-56B2-402C-B2FD-A9CBA6A2B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10/5/2021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FADE0-98D8-4334-AC7B-ABBB53D9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F4DB9-67E6-4067-B7DF-F6FA24748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490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4D3E6-E115-4BF3-871A-D8D243F4F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549293-394D-4855-B9B5-CA0247C288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DF6DC-5BE8-4E0E-B41A-CAF4A55F3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1B4E1-2483-46C9-8424-E96737382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79D18-0D1E-4998-912F-862FA17B7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500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D77B2A-E656-4D32-AB4F-7EC266E31C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FEF050-A57A-4017-92BA-EA285DBA05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22282-7EC1-42EA-AF95-515CE2872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1D987-D8DC-4DAB-9071-C4FFE1E1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34284-7F42-4319-B0A9-9D9FAA1B8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758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3848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D26C403-FF6C-47C1-A18E-0967395FBB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AE9889A-6FE1-4B47-A3E5-7496285CF8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365BB55B-DFC2-4A21-8909-105DD45FCF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B9244E-25BE-4012-B122-BBB0D2E5C7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2868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B1FD6E-B8FA-4C13-9BAD-B2F4F9D74D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C228FC-2897-4556-A08D-93EA341E6C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6E171A-F985-4291-84B0-67B7AA169D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7299AC-2494-4E62-94C4-B12C9F536C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812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1DB3BF-9467-4D02-A7E7-1191256C3C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09923B-9090-414B-81F0-4A7D6DCD7C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9BF5C5-A390-4EFF-8B29-B40D7D4694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83DFA-7BB2-4A17-91EE-C6B94ACBF0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2247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EC78A7-C97F-4E1F-98A6-47D007F1A0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CE96D0-97B3-4F7F-9F1C-C1A9C613EA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BE6CD9-0651-419B-8D74-85E8AAA861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7D24A4-9367-497C-8FEE-C040BE49A3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30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84953-F957-4869-9BFA-75149A782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7F4E5-899E-4701-BB07-D157CB7CB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A41D3-90AC-463C-97EE-53D5B6D3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7CCCD-F0C8-40A3-9F34-9C6A12E9F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3386D-B04B-4179-B0E6-098685231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57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952BB-3B42-4D9D-8E0D-021AE91CA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EC3702-0D80-4629-BC81-B1CC34AE0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3F22D-5140-4687-98F0-36A911224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68457C-6EBC-463E-9D13-E791B85FB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C2E6E-F6E6-483E-929D-1B474790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775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58DAD-F5C1-400D-B556-456832781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F0CF9-891A-4E50-A5D9-E503526BE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523BF6-4CD0-4E20-BD55-D99B228F88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C0E75-0A08-41DE-9049-12E011D48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11667-DCEA-4D7B-9B5A-2CF9175C7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230AA6-EED5-42D8-A149-AF50AFA6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241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68653-12D6-4E73-83F0-5550F3499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73508-C195-460F-B78D-61688DA8C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0B05BF-A550-4378-AFC4-EECDB3D8B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85558D-9B40-45BF-BE1D-643B4E0F93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8F5A27-791D-4A1B-9680-0EC08D066F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3364F9-7984-4778-9333-65333F83C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8B06AE-E002-486B-BC13-4D328CBF0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34486C-15F6-4528-8108-AA46229C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25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D4051-72C6-4997-8F99-33140CA49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F6DD20-3741-4E3E-BB46-813A00DDF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3F1A9-E820-43BF-A38D-4CBA3359E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FC551E-5061-4361-9E37-F8C0AA24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219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F1669D-4FCF-4A04-8C52-43FAA8ECF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0DB5AE-8FF8-40EB-BEBD-B62F53984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197D1-9FB7-40AA-BBC1-178DAE6A8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4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22857-F36B-4D53-8F8C-2DCBC01F2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FB924-EA3E-4701-8872-FC943CC50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A42C1C-B368-4398-9855-F24616426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BD8D0-B95D-42B1-ADCF-CFAF80D53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9A3FE0-3DC5-4311-A507-6BCC17CAA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66E164-942C-457E-9263-1569DEE36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64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EBC94-F1FC-4165-BED7-FDDC403A5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53A405-A9DA-4B47-BF28-9D90592031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74B668-016F-4FC9-BF22-5DE2797029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E0B704-5074-4146-9C01-EF8B5538D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10/5/2021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47F5F-D568-4869-B47F-13FDBB06A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B95BD7-EC8F-4E6F-8F83-1C7EA4991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305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06809D-2DC2-4FEF-B492-ED6B0F889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BE6F9E-801F-4B92-9200-E6B2B8CF7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E387B5-FE92-45B7-86F0-61468B4ED7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A3052-BF03-4392-BAD8-233054FD89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34362-9C4F-4308-8D38-65C659690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166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library.med.utah.edu/WebPath/TUTORIAL/GUNS/GUNINJ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hyperlink" Target="http://upload.wikimedia.org/wikipedia/commons/7/7f/S%26W-Chief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>
            <a:extLst>
              <a:ext uri="{FF2B5EF4-FFF2-40B4-BE49-F238E27FC236}">
                <a16:creationId xmlns:a16="http://schemas.microsoft.com/office/drawing/2014/main" id="{E401EABC-CFE1-4772-974F-3FB22717843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94560" y="147638"/>
            <a:ext cx="8839200" cy="38100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dirty="0">
                <a:latin typeface="Sketchy" pitchFamily="34" charset="0"/>
              </a:rPr>
              <a:t>Forensic Firearm Identification, Ballistics, and Tool Marks</a:t>
            </a:r>
          </a:p>
        </p:txBody>
      </p:sp>
      <p:pic>
        <p:nvPicPr>
          <p:cNvPr id="5123" name="Picture 11" descr="http://stuff.mit.edu/tweb/map-parse/MA3aA271TA3cA23HOA2bWA3dWA3dRYPA3bVENA3dA26QEA3cWA2dW87A2dT96A5dFA3dA26EM92YCA3bVTOA3dA265CA3aA22A5dGA3d6XNA0aA239VEFA0a?60,131">
            <a:extLst>
              <a:ext uri="{FF2B5EF4-FFF2-40B4-BE49-F238E27FC236}">
                <a16:creationId xmlns:a16="http://schemas.microsoft.com/office/drawing/2014/main" id="{037136FF-5E6E-4373-8885-B1CE82E20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49" y="4043680"/>
            <a:ext cx="2896259" cy="229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20" descr="The image “http://www.gustavwinckler.dk/TEDDY/bullet.gif” cannot be displayed, because it contains errors.">
            <a:extLst>
              <a:ext uri="{FF2B5EF4-FFF2-40B4-BE49-F238E27FC236}">
                <a16:creationId xmlns:a16="http://schemas.microsoft.com/office/drawing/2014/main" id="{F7D26FB5-21CC-4378-BC08-2AD520BD5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121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1" descr="The image “http://www.gustavwinckler.dk/TEDDY/bullet.gif” cannot be displayed, because it contains errors.">
            <a:extLst>
              <a:ext uri="{FF2B5EF4-FFF2-40B4-BE49-F238E27FC236}">
                <a16:creationId xmlns:a16="http://schemas.microsoft.com/office/drawing/2014/main" id="{5269B42A-58D0-4899-91EE-EA2B78B1E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8" y="609600"/>
            <a:ext cx="121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22" descr="The image “http://www.gustavwinckler.dk/TEDDY/bullet.gif” cannot be displayed, because it contains errors.">
            <a:extLst>
              <a:ext uri="{FF2B5EF4-FFF2-40B4-BE49-F238E27FC236}">
                <a16:creationId xmlns:a16="http://schemas.microsoft.com/office/drawing/2014/main" id="{6F76C046-2F88-49A6-B3F1-6ED4CF88F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-39688"/>
            <a:ext cx="1219200" cy="106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4" name="Picture 26" descr="http://www.reloadammo.com/bul45.gif">
            <a:extLst>
              <a:ext uri="{FF2B5EF4-FFF2-40B4-BE49-F238E27FC236}">
                <a16:creationId xmlns:a16="http://schemas.microsoft.com/office/drawing/2014/main" id="{D6D5CC46-843B-47E6-B612-432432946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4081338"/>
            <a:ext cx="4215130" cy="22246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>
            <a:extLst>
              <a:ext uri="{FF2B5EF4-FFF2-40B4-BE49-F238E27FC236}">
                <a16:creationId xmlns:a16="http://schemas.microsoft.com/office/drawing/2014/main" id="{98EF913B-632D-4026-8F03-6B3A10EBB4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84582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53A753"/>
                </a:solidFill>
              </a:rPr>
              <a:t>Bullets, Cartridges, and Calibers </a:t>
            </a:r>
          </a:p>
        </p:txBody>
      </p:sp>
      <p:sp>
        <p:nvSpPr>
          <p:cNvPr id="274435" name="Rectangle 3">
            <a:extLst>
              <a:ext uri="{FF2B5EF4-FFF2-40B4-BE49-F238E27FC236}">
                <a16:creationId xmlns:a16="http://schemas.microsoft.com/office/drawing/2014/main" id="{EF018FED-84A3-4CC0-84A6-E2A35B4A2E4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295400"/>
            <a:ext cx="11582400" cy="4495800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spcBef>
                <a:spcPct val="0"/>
              </a:spcBef>
              <a:spcAft>
                <a:spcPct val="30000"/>
              </a:spcAft>
              <a:buSzPct val="90000"/>
              <a:buFont typeface="Wingdings" panose="05000000000000000000" pitchFamily="2" charset="2"/>
              <a:buNone/>
              <a:defRPr/>
            </a:pPr>
            <a:r>
              <a:rPr lang="en-US" dirty="0"/>
              <a:t>Bullets and cartridges are packaged together. </a:t>
            </a:r>
          </a:p>
          <a:p>
            <a:pPr marL="533400" indent="-533400" eaLnBrk="1" hangingPunct="1">
              <a:lnSpc>
                <a:spcPct val="90000"/>
              </a:lnSpc>
              <a:spcBef>
                <a:spcPct val="0"/>
              </a:spcBef>
              <a:spcAft>
                <a:spcPct val="30000"/>
              </a:spcAft>
              <a:buSzPct val="90000"/>
              <a:buFont typeface="Wingdings" panose="05000000000000000000" pitchFamily="2" charset="2"/>
              <a:buNone/>
              <a:defRPr/>
            </a:pPr>
            <a:r>
              <a:rPr lang="en-US" dirty="0"/>
              <a:t>	The bullet, usually of metal, is out front with the cartridge, holding the primer and propellant powders, behind. </a:t>
            </a:r>
          </a:p>
        </p:txBody>
      </p:sp>
      <p:pic>
        <p:nvPicPr>
          <p:cNvPr id="274436" name="Picture 4" descr="Ch 17 Bullet01">
            <a:extLst>
              <a:ext uri="{FF2B5EF4-FFF2-40B4-BE49-F238E27FC236}">
                <a16:creationId xmlns:a16="http://schemas.microsoft.com/office/drawing/2014/main" id="{BF330DB2-DAA3-4407-9DCB-27E43A482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4900" y="2895600"/>
            <a:ext cx="4749800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libers">
            <a:extLst>
              <a:ext uri="{FF2B5EF4-FFF2-40B4-BE49-F238E27FC236}">
                <a16:creationId xmlns:a16="http://schemas.microsoft.com/office/drawing/2014/main" id="{BF48A89B-77C6-4BA3-AD73-0DF7533BA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508" y="4018498"/>
            <a:ext cx="5105400" cy="268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F589FE-3623-4DB3-8144-8F3C7A10D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Caliber of a Bullet</a:t>
            </a:r>
          </a:p>
        </p:txBody>
      </p:sp>
      <p:pic>
        <p:nvPicPr>
          <p:cNvPr id="17414" name="Picture 6" descr="bulletsize1">
            <a:extLst>
              <a:ext uri="{FF2B5EF4-FFF2-40B4-BE49-F238E27FC236}">
                <a16:creationId xmlns:a16="http://schemas.microsoft.com/office/drawing/2014/main" id="{86D99319-4B56-4C34-B008-01C9C90C7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183" y="533400"/>
            <a:ext cx="5081346" cy="1935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49B13-6B39-4769-8D01-55B48B93D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155" y="1070832"/>
            <a:ext cx="7687638" cy="252888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Bullets are named by caliber and length.</a:t>
            </a:r>
          </a:p>
          <a:p>
            <a:pPr eaLnBrk="1" hangingPunct="1">
              <a:defRPr/>
            </a:pPr>
            <a:r>
              <a:rPr lang="en-US" u="sng" dirty="0"/>
              <a:t>Caliber</a:t>
            </a:r>
            <a:r>
              <a:rPr lang="en-US" dirty="0"/>
              <a:t> is the diameter in inches		</a:t>
            </a:r>
          </a:p>
          <a:p>
            <a:pPr lvl="1">
              <a:defRPr/>
            </a:pPr>
            <a:r>
              <a:rPr lang="en-US" dirty="0"/>
              <a:t>Ex:  .44 caliber = 44/100 of an inch</a:t>
            </a:r>
          </a:p>
          <a:p>
            <a:pPr eaLnBrk="1" hangingPunct="1">
              <a:defRPr/>
            </a:pPr>
            <a:r>
              <a:rPr lang="en-US" dirty="0"/>
              <a:t>In Europe, metrics are used				</a:t>
            </a:r>
          </a:p>
          <a:p>
            <a:pPr lvl="1">
              <a:defRPr/>
            </a:pPr>
            <a:r>
              <a:rPr lang="en-US" dirty="0"/>
              <a:t>Ex:  9 mm</a:t>
            </a:r>
          </a:p>
        </p:txBody>
      </p:sp>
      <p:pic>
        <p:nvPicPr>
          <p:cNvPr id="13317" name="Picture 4" descr="http://www.quarry.nildram.co.uk/Cartridges-img0002.jpg">
            <a:extLst>
              <a:ext uri="{FF2B5EF4-FFF2-40B4-BE49-F238E27FC236}">
                <a16:creationId xmlns:a16="http://schemas.microsoft.com/office/drawing/2014/main" id="{CFE0B511-6E8A-48C1-B0A1-D9D5AB275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6200000">
            <a:off x="9073739" y="787425"/>
            <a:ext cx="881063" cy="4867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D1BDA85-83CF-4DCF-8D3C-6E95AFCF7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32" y="4211474"/>
            <a:ext cx="6348573" cy="2529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A51A0227-072A-4F5F-928C-E2C3E5C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8BFD86-D482-46F9-BD65-CB1F8373E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440365"/>
            <a:ext cx="4245864" cy="1722691"/>
          </a:xfr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/>
              <a:t>Gauge of a Shotgun</a:t>
            </a:r>
          </a:p>
        </p:txBody>
      </p:sp>
      <p:pic>
        <p:nvPicPr>
          <p:cNvPr id="14341" name="Picture 7">
            <a:extLst>
              <a:ext uri="{FF2B5EF4-FFF2-40B4-BE49-F238E27FC236}">
                <a16:creationId xmlns:a16="http://schemas.microsoft.com/office/drawing/2014/main" id="{08B7F029-67A1-4313-B85B-213FD21BD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951157" y="320040"/>
            <a:ext cx="2495437" cy="39270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http://www.oldammo.com/Wanda.jpg">
            <a:extLst>
              <a:ext uri="{FF2B5EF4-FFF2-40B4-BE49-F238E27FC236}">
                <a16:creationId xmlns:a16="http://schemas.microsoft.com/office/drawing/2014/main" id="{097C5C82-F394-4D02-9402-794ECE5D8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54496" y="437040"/>
            <a:ext cx="5471160" cy="369303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sketchy line">
            <a:extLst>
              <a:ext uri="{FF2B5EF4-FFF2-40B4-BE49-F238E27FC236}">
                <a16:creationId xmlns:a16="http://schemas.microsoft.com/office/drawing/2014/main" id="{35D99776-4B38-47DF-A302-11AD9AF87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337304" y="529256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8AC19-B60C-40E3-B0E6-451774C8E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3999" y="4440365"/>
            <a:ext cx="6214871" cy="1722691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US" sz="2200"/>
              <a:t>Shotgun shells are measured in gauge – the number of round lead balls per pound.</a:t>
            </a:r>
          </a:p>
          <a:p>
            <a:pPr eaLnBrk="1" hangingPunct="1">
              <a:defRPr/>
            </a:pPr>
            <a:r>
              <a:rPr lang="en-US" sz="2200"/>
              <a:t>Smaller gauge numbers mean larger shot.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AutoShape 2">
            <a:extLst>
              <a:ext uri="{FF2B5EF4-FFF2-40B4-BE49-F238E27FC236}">
                <a16:creationId xmlns:a16="http://schemas.microsoft.com/office/drawing/2014/main" id="{A0457AD1-C67F-4E93-AF0C-6117418D07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30575" y="6350"/>
            <a:ext cx="5334000" cy="990600"/>
          </a:xfrm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Trajectory </a:t>
            </a: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93A185E1-E97D-4196-A4B0-2B1FDAA62A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438400" y="955675"/>
            <a:ext cx="9753600" cy="4114800"/>
          </a:xfrm>
        </p:spPr>
        <p:txBody>
          <a:bodyPr/>
          <a:lstStyle/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sz="2800" dirty="0"/>
              <a:t>Two reference points are needed to define the trajectory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sz="2800" dirty="0"/>
              <a:t>Affected by forward force of gun and gravity.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sz="2800" dirty="0"/>
              <a:t>Used to determine location of shooter.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sz="2500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178B5E4-9A71-4EBC-A0FE-F8793F9C5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245225"/>
            <a:ext cx="2895600" cy="476250"/>
          </a:xfrm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E4E8398D-EA24-44C2-900C-F0755C47D706}" type="slidenum">
              <a:rPr lang="en-US" altLang="en-US" sz="1400">
                <a:latin typeface="Arial" panose="020B060402020202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7" name="Picture 10" descr="http://www.onsceneforensics.com/images/Louis%20L.%20Akin,%20LPI_8_s.jpg">
            <a:extLst>
              <a:ext uri="{FF2B5EF4-FFF2-40B4-BE49-F238E27FC236}">
                <a16:creationId xmlns:a16="http://schemas.microsoft.com/office/drawing/2014/main" id="{2FC54F3B-5535-409A-825B-6DB26B466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95438" y="3670300"/>
            <a:ext cx="3917950" cy="2611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http://www.alpslabs.com/bullet_paths/bullet_dummy1.gif">
            <a:extLst>
              <a:ext uri="{FF2B5EF4-FFF2-40B4-BE49-F238E27FC236}">
                <a16:creationId xmlns:a16="http://schemas.microsoft.com/office/drawing/2014/main" id="{921117EA-79CE-457F-9A20-318CA3FB5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2225"/>
            <a:ext cx="2276475" cy="3400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25" name="Picture 29" descr="45866_f1715">
            <a:extLst>
              <a:ext uri="{FF2B5EF4-FFF2-40B4-BE49-F238E27FC236}">
                <a16:creationId xmlns:a16="http://schemas.microsoft.com/office/drawing/2014/main" id="{A77D0355-3835-4D12-A55C-6B4822C59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4059" y="3013075"/>
            <a:ext cx="5318125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2" descr="chrisattank">
            <a:extLst>
              <a:ext uri="{FF2B5EF4-FFF2-40B4-BE49-F238E27FC236}">
                <a16:creationId xmlns:a16="http://schemas.microsoft.com/office/drawing/2014/main" id="{27337EFD-F6E7-48DD-8AEA-F4E86F728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0" y="159111"/>
            <a:ext cx="3103564" cy="3464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32803" name="Text Box 3">
            <a:extLst>
              <a:ext uri="{FF2B5EF4-FFF2-40B4-BE49-F238E27FC236}">
                <a16:creationId xmlns:a16="http://schemas.microsoft.com/office/drawing/2014/main" id="{7D7AC352-6EE0-43DD-A074-AC9B69F68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3413" y="1160463"/>
            <a:ext cx="172720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                                               Test Fire</a:t>
            </a:r>
          </a:p>
        </p:txBody>
      </p:sp>
      <p:pic>
        <p:nvPicPr>
          <p:cNvPr id="332804" name="Picture 4" descr="detailhands">
            <a:extLst>
              <a:ext uri="{FF2B5EF4-FFF2-40B4-BE49-F238E27FC236}">
                <a16:creationId xmlns:a16="http://schemas.microsoft.com/office/drawing/2014/main" id="{7E6620CD-91DC-4B92-B507-371C5EAEF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4" y="159111"/>
            <a:ext cx="3395662" cy="2957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2805" name="Picture 5" descr="chrisatscope">
            <a:extLst>
              <a:ext uri="{FF2B5EF4-FFF2-40B4-BE49-F238E27FC236}">
                <a16:creationId xmlns:a16="http://schemas.microsoft.com/office/drawing/2014/main" id="{92C2102C-9218-49AC-ACB0-25F422B42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505200"/>
            <a:ext cx="2867025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2806" name="Picture 6" descr="compare1">
            <a:extLst>
              <a:ext uri="{FF2B5EF4-FFF2-40B4-BE49-F238E27FC236}">
                <a16:creationId xmlns:a16="http://schemas.microsoft.com/office/drawing/2014/main" id="{6C8774D9-4215-4D23-BF44-70E6B72C7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038600"/>
            <a:ext cx="3795053" cy="2481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32807" name="Text Box 7">
            <a:extLst>
              <a:ext uri="{FF2B5EF4-FFF2-40B4-BE49-F238E27FC236}">
                <a16:creationId xmlns:a16="http://schemas.microsoft.com/office/drawing/2014/main" id="{C7140FBA-164E-4A12-92B7-2376CA9DD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627563"/>
            <a:ext cx="2124075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Comparison Microscope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328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328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32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2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2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2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2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2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2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803" grpId="0"/>
      <p:bldP spid="33280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4" name="Rectangle 4">
            <a:extLst>
              <a:ext uri="{FF2B5EF4-FFF2-40B4-BE49-F238E27FC236}">
                <a16:creationId xmlns:a16="http://schemas.microsoft.com/office/drawing/2014/main" id="{37BF2E12-E6CB-4807-9DEF-CE08495240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0"/>
            <a:ext cx="82296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/>
              <a:t>Comparison Microscope</a:t>
            </a:r>
          </a:p>
        </p:txBody>
      </p:sp>
      <p:pic>
        <p:nvPicPr>
          <p:cNvPr id="158727" name="Picture 7" descr="comparison scope">
            <a:extLst>
              <a:ext uri="{FF2B5EF4-FFF2-40B4-BE49-F238E27FC236}">
                <a16:creationId xmlns:a16="http://schemas.microsoft.com/office/drawing/2014/main" id="{417DBDA7-D9BB-4A95-BA61-CAE56A27E48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1" y="990601"/>
            <a:ext cx="4164013" cy="3124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8728" name="Picture 8" descr="side by side low res">
            <a:extLst>
              <a:ext uri="{FF2B5EF4-FFF2-40B4-BE49-F238E27FC236}">
                <a16:creationId xmlns:a16="http://schemas.microsoft.com/office/drawing/2014/main" id="{54FF9D16-7879-4BBB-841B-DFEBFDC8ED8E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4316701"/>
            <a:ext cx="3657600" cy="2389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8730" name="Picture 10" descr="cartridge case comparison low res">
            <a:extLst>
              <a:ext uri="{FF2B5EF4-FFF2-40B4-BE49-F238E27FC236}">
                <a16:creationId xmlns:a16="http://schemas.microsoft.com/office/drawing/2014/main" id="{D299B544-814E-4A98-89F4-5314B50C0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136" y="4267201"/>
            <a:ext cx="2560638" cy="2438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899290C7-FD73-4869-A28E-8BF7C142EE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229600" cy="381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/>
              <a:t>Bullet Comparison</a:t>
            </a:r>
          </a:p>
        </p:txBody>
      </p:sp>
      <p:sp>
        <p:nvSpPr>
          <p:cNvPr id="67588" name="Rectangle 4">
            <a:extLst>
              <a:ext uri="{FF2B5EF4-FFF2-40B4-BE49-F238E27FC236}">
                <a16:creationId xmlns:a16="http://schemas.microsoft.com/office/drawing/2014/main" id="{CA3B99ED-05CF-440F-AE19-966687054D5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676400"/>
            <a:ext cx="3581400" cy="4419600"/>
          </a:xfrm>
        </p:spPr>
        <p:txBody>
          <a:bodyPr/>
          <a:lstStyle/>
          <a:p>
            <a:pPr eaLnBrk="1" hangingPunct="1">
              <a:defRPr/>
            </a:pPr>
            <a:endParaRPr lang="en-US" sz="2800" dirty="0"/>
          </a:p>
        </p:txBody>
      </p:sp>
      <p:pic>
        <p:nvPicPr>
          <p:cNvPr id="67590" name="Picture 6" descr="diffbullclass1">
            <a:extLst>
              <a:ext uri="{FF2B5EF4-FFF2-40B4-BE49-F238E27FC236}">
                <a16:creationId xmlns:a16="http://schemas.microsoft.com/office/drawing/2014/main" id="{944CA4CB-EFA2-4D6F-81DF-43FF4E8E5CC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941412"/>
            <a:ext cx="6705600" cy="5878488"/>
          </a:xfrm>
          <a:prstGeom prst="roundRect">
            <a:avLst>
              <a:gd name="adj" fmla="val 14103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Line 7">
            <a:extLst>
              <a:ext uri="{FF2B5EF4-FFF2-40B4-BE49-F238E27FC236}">
                <a16:creationId xmlns:a16="http://schemas.microsoft.com/office/drawing/2014/main" id="{DF10E92D-98AE-45FA-85C3-BAE1AF296B87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1700" y="2860675"/>
            <a:ext cx="1143000" cy="762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67592" name="Line 8">
            <a:extLst>
              <a:ext uri="{FF2B5EF4-FFF2-40B4-BE49-F238E27FC236}">
                <a16:creationId xmlns:a16="http://schemas.microsoft.com/office/drawing/2014/main" id="{38651D92-10F0-480E-BD8B-969C2FB60F00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1700" y="3505200"/>
            <a:ext cx="1143000" cy="7620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67593" name="Line 9">
            <a:extLst>
              <a:ext uri="{FF2B5EF4-FFF2-40B4-BE49-F238E27FC236}">
                <a16:creationId xmlns:a16="http://schemas.microsoft.com/office/drawing/2014/main" id="{E9E9B06B-5485-4B13-9376-151C4C557652}"/>
              </a:ext>
            </a:extLst>
          </p:cNvPr>
          <p:cNvSpPr>
            <a:spLocks noChangeShapeType="1"/>
          </p:cNvSpPr>
          <p:nvPr/>
        </p:nvSpPr>
        <p:spPr bwMode="auto">
          <a:xfrm>
            <a:off x="7124700" y="2884488"/>
            <a:ext cx="11430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67594" name="Line 10">
            <a:extLst>
              <a:ext uri="{FF2B5EF4-FFF2-40B4-BE49-F238E27FC236}">
                <a16:creationId xmlns:a16="http://schemas.microsoft.com/office/drawing/2014/main" id="{54A71F84-68A7-439D-AFF7-F2D36412EB10}"/>
              </a:ext>
            </a:extLst>
          </p:cNvPr>
          <p:cNvSpPr>
            <a:spLocks noChangeShapeType="1"/>
          </p:cNvSpPr>
          <p:nvPr/>
        </p:nvSpPr>
        <p:spPr bwMode="auto">
          <a:xfrm>
            <a:off x="7124700" y="4267200"/>
            <a:ext cx="1143000" cy="76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>
            <a:extLst>
              <a:ext uri="{FF2B5EF4-FFF2-40B4-BE49-F238E27FC236}">
                <a16:creationId xmlns:a16="http://schemas.microsoft.com/office/drawing/2014/main" id="{BAB48A9C-B1B0-4871-8DDF-51B4FD9EA5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44447" y="169863"/>
            <a:ext cx="109728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CC3300"/>
                </a:solidFill>
              </a:rPr>
              <a:t>Bullet Comparisons</a:t>
            </a:r>
          </a:p>
        </p:txBody>
      </p:sp>
      <p:sp>
        <p:nvSpPr>
          <p:cNvPr id="281603" name="Rectangle 3">
            <a:extLst>
              <a:ext uri="{FF2B5EF4-FFF2-40B4-BE49-F238E27FC236}">
                <a16:creationId xmlns:a16="http://schemas.microsoft.com/office/drawing/2014/main" id="{AFD8A7FB-E6D0-48B2-8F3F-7DE94086641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981200" y="1981200"/>
            <a:ext cx="4022725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/>
              <a:t> </a:t>
            </a:r>
          </a:p>
        </p:txBody>
      </p:sp>
      <p:sp>
        <p:nvSpPr>
          <p:cNvPr id="281604" name="Rectangle 4">
            <a:extLst>
              <a:ext uri="{FF2B5EF4-FFF2-40B4-BE49-F238E27FC236}">
                <a16:creationId xmlns:a16="http://schemas.microsoft.com/office/drawing/2014/main" id="{25DA614E-26C0-4DC0-A28C-F47645C3861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084763" y="1541463"/>
            <a:ext cx="70866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Usually recovered bullets only yield a small area with intact markings.</a:t>
            </a:r>
          </a:p>
        </p:txBody>
      </p:sp>
      <p:pic>
        <p:nvPicPr>
          <p:cNvPr id="27654" name="Picture 7" descr="bullets9">
            <a:extLst>
              <a:ext uri="{FF2B5EF4-FFF2-40B4-BE49-F238E27FC236}">
                <a16:creationId xmlns:a16="http://schemas.microsoft.com/office/drawing/2014/main" id="{997A9E7C-FAD5-445C-9BFF-D00852D91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635" y="2868795"/>
            <a:ext cx="3103501" cy="2298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9" descr="bullets8a">
            <a:extLst>
              <a:ext uri="{FF2B5EF4-FFF2-40B4-BE49-F238E27FC236}">
                <a16:creationId xmlns:a16="http://schemas.microsoft.com/office/drawing/2014/main" id="{60DD1FDB-C8C0-4F73-9FDB-B34BB803A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68804"/>
            <a:ext cx="3098571" cy="2298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655" name="Picture 1">
            <a:extLst>
              <a:ext uri="{FF2B5EF4-FFF2-40B4-BE49-F238E27FC236}">
                <a16:creationId xmlns:a16="http://schemas.microsoft.com/office/drawing/2014/main" id="{E0FD4448-9436-4DCA-89FE-00E3B7131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>
            <a:extLst>
              <a:ext uri="{FF2B5EF4-FFF2-40B4-BE49-F238E27FC236}">
                <a16:creationId xmlns:a16="http://schemas.microsoft.com/office/drawing/2014/main" id="{04C914A8-EAB0-44D2-B65A-344E1B0E32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CC3300"/>
                </a:solidFill>
              </a:rPr>
              <a:t>Cartridge Cases</a:t>
            </a:r>
          </a:p>
        </p:txBody>
      </p:sp>
      <p:pic>
        <p:nvPicPr>
          <p:cNvPr id="282628" name="Picture 4">
            <a:extLst>
              <a:ext uri="{FF2B5EF4-FFF2-40B4-BE49-F238E27FC236}">
                <a16:creationId xmlns:a16="http://schemas.microsoft.com/office/drawing/2014/main" id="{6C5961A7-5EF5-4649-BE48-9EBED3DCE67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2673" y="1722293"/>
            <a:ext cx="5195455" cy="463261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2627" name="Rectangle 3">
            <a:extLst>
              <a:ext uri="{FF2B5EF4-FFF2-40B4-BE49-F238E27FC236}">
                <a16:creationId xmlns:a16="http://schemas.microsoft.com/office/drawing/2014/main" id="{811C6E22-DF2F-42C0-B351-9E654C5A9E2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88075" y="1981200"/>
            <a:ext cx="5546725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The breechblock is the rear part of a firearm barrel.</a:t>
            </a:r>
          </a:p>
          <a:p>
            <a:pPr eaLnBrk="1" hangingPunct="1">
              <a:defRPr/>
            </a:pPr>
            <a:r>
              <a:rPr lang="en-US" sz="2800" dirty="0"/>
              <a:t>Both the breechblock and the firing pin will leave impressions on fired shells.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9" name="Rectangle 7">
            <a:extLst>
              <a:ext uri="{FF2B5EF4-FFF2-40B4-BE49-F238E27FC236}">
                <a16:creationId xmlns:a16="http://schemas.microsoft.com/office/drawing/2014/main" id="{6BEBCE71-72B9-4834-81F3-E437851C6C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228600"/>
            <a:ext cx="8229600" cy="762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/>
              <a:t>Parallel Breechface Marks</a:t>
            </a:r>
          </a:p>
        </p:txBody>
      </p:sp>
      <p:sp>
        <p:nvSpPr>
          <p:cNvPr id="146440" name="Rectangle 8">
            <a:extLst>
              <a:ext uri="{FF2B5EF4-FFF2-40B4-BE49-F238E27FC236}">
                <a16:creationId xmlns:a16="http://schemas.microsoft.com/office/drawing/2014/main" id="{B2240F13-46FD-47BB-B89A-9EAA6E4C75D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66700" y="5638800"/>
            <a:ext cx="11658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Parallel marks from the </a:t>
            </a:r>
            <a:r>
              <a:rPr lang="en-US" sz="2800" dirty="0" err="1"/>
              <a:t>breechface</a:t>
            </a:r>
            <a:r>
              <a:rPr lang="en-US" sz="2800" dirty="0"/>
              <a:t> transferred to the cartridge case</a:t>
            </a:r>
          </a:p>
        </p:txBody>
      </p:sp>
      <p:pic>
        <p:nvPicPr>
          <p:cNvPr id="146443" name="Picture 11" descr="gunglockbf3">
            <a:extLst>
              <a:ext uri="{FF2B5EF4-FFF2-40B4-BE49-F238E27FC236}">
                <a16:creationId xmlns:a16="http://schemas.microsoft.com/office/drawing/2014/main" id="{1BA0F57D-EF8E-4A47-B407-5D11D0E50BE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752600" y="1217613"/>
            <a:ext cx="4343400" cy="42973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4" name="Picture 12" descr="glockbfaligned">
            <a:extLst>
              <a:ext uri="{FF2B5EF4-FFF2-40B4-BE49-F238E27FC236}">
                <a16:creationId xmlns:a16="http://schemas.microsoft.com/office/drawing/2014/main" id="{9A1297EF-6A01-437E-B0F2-4FAB5E09EBA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6400800" y="1219200"/>
            <a:ext cx="4021138" cy="42672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B844C3-D599-467D-BF6B-FB79E10EA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4615840"/>
            <a:ext cx="3885141" cy="1526741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en-US" sz="3000" dirty="0">
                <a:solidFill>
                  <a:schemeClr val="bg1"/>
                </a:solidFill>
              </a:rPr>
              <a:t>Tool Mark Evidence</a:t>
            </a:r>
          </a:p>
        </p:txBody>
      </p:sp>
      <p:pic>
        <p:nvPicPr>
          <p:cNvPr id="8197" name="Picture 4">
            <a:extLst>
              <a:ext uri="{FF2B5EF4-FFF2-40B4-BE49-F238E27FC236}">
                <a16:creationId xmlns:a16="http://schemas.microsoft.com/office/drawing/2014/main" id="{2312E846-C5D9-453D-849B-AF48729559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1" r="2" b="2124"/>
          <a:stretch/>
        </p:blipFill>
        <p:spPr bwMode="auto">
          <a:xfrm>
            <a:off x="393308" y="352931"/>
            <a:ext cx="555948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>
            <a:extLst>
              <a:ext uri="{FF2B5EF4-FFF2-40B4-BE49-F238E27FC236}">
                <a16:creationId xmlns:a16="http://schemas.microsoft.com/office/drawing/2014/main" id="{C9F20137-567B-4472-A947-B9EF25F478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604"/>
          <a:stretch/>
        </p:blipFill>
        <p:spPr bwMode="auto">
          <a:xfrm>
            <a:off x="6251736" y="357013"/>
            <a:ext cx="5546955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33AAB-FA37-4659-A754-31CF049CF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7" y="4615840"/>
            <a:ext cx="6853354" cy="1526741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en-US" sz="2200" dirty="0">
                <a:solidFill>
                  <a:schemeClr val="bg1"/>
                </a:solidFill>
              </a:rPr>
              <a:t>When a tool is used, a pattern can be left behind.</a:t>
            </a:r>
          </a:p>
          <a:p>
            <a:pPr>
              <a:defRPr/>
            </a:pPr>
            <a:r>
              <a:rPr lang="en-US" sz="2200" dirty="0">
                <a:solidFill>
                  <a:schemeClr val="bg1"/>
                </a:solidFill>
              </a:rPr>
              <a:t>If the surface is soft, an impression might be left behind</a:t>
            </a:r>
          </a:p>
          <a:p>
            <a:pPr>
              <a:defRPr/>
            </a:pPr>
            <a:r>
              <a:rPr lang="en-US" sz="2200" dirty="0">
                <a:solidFill>
                  <a:schemeClr val="bg1"/>
                </a:solidFill>
              </a:rPr>
              <a:t>Many times a tool will scratch the surface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2" name="Rectangle 4">
            <a:extLst>
              <a:ext uri="{FF2B5EF4-FFF2-40B4-BE49-F238E27FC236}">
                <a16:creationId xmlns:a16="http://schemas.microsoft.com/office/drawing/2014/main" id="{D7B1B009-E702-49F6-B04F-0D3D11A78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229600" cy="838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/>
              <a:t>Parallel Breechface Marks</a:t>
            </a:r>
          </a:p>
        </p:txBody>
      </p:sp>
      <p:pic>
        <p:nvPicPr>
          <p:cNvPr id="145416" name="Picture 8" descr="gunhpbf1">
            <a:extLst>
              <a:ext uri="{FF2B5EF4-FFF2-40B4-BE49-F238E27FC236}">
                <a16:creationId xmlns:a16="http://schemas.microsoft.com/office/drawing/2014/main" id="{8FB8E01B-6257-4C48-9074-9BF7CA272BF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106359" y="1219200"/>
            <a:ext cx="5181086" cy="42672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5419" name="Picture 11" descr="hipointbfaligned">
            <a:extLst>
              <a:ext uri="{FF2B5EF4-FFF2-40B4-BE49-F238E27FC236}">
                <a16:creationId xmlns:a16="http://schemas.microsoft.com/office/drawing/2014/main" id="{2EDEFA73-FD5B-4EDB-9737-7FF89C28568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6400800" y="1219200"/>
            <a:ext cx="4070350" cy="42672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0" name="Rectangle 4">
            <a:extLst>
              <a:ext uri="{FF2B5EF4-FFF2-40B4-BE49-F238E27FC236}">
                <a16:creationId xmlns:a16="http://schemas.microsoft.com/office/drawing/2014/main" id="{8D41390C-D5B4-4D91-86C9-CF284589E6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2296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/>
              <a:t>Circular Breechface Marks</a:t>
            </a:r>
          </a:p>
        </p:txBody>
      </p:sp>
      <p:pic>
        <p:nvPicPr>
          <p:cNvPr id="152584" name="Picture 8" descr="gunm11bf1">
            <a:extLst>
              <a:ext uri="{FF2B5EF4-FFF2-40B4-BE49-F238E27FC236}">
                <a16:creationId xmlns:a16="http://schemas.microsoft.com/office/drawing/2014/main" id="{2155BE7A-2204-4A2C-B19E-61234A4B1E15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752600" y="1524000"/>
            <a:ext cx="4419600" cy="44196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5" name="Picture 9" descr="gunm11oaaligned">
            <a:extLst>
              <a:ext uri="{FF2B5EF4-FFF2-40B4-BE49-F238E27FC236}">
                <a16:creationId xmlns:a16="http://schemas.microsoft.com/office/drawing/2014/main" id="{16C34F7C-516E-46DC-951D-D0C66674531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6248400" y="1524000"/>
            <a:ext cx="4178300" cy="44196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2" name="Rectangle 4">
            <a:extLst>
              <a:ext uri="{FF2B5EF4-FFF2-40B4-BE49-F238E27FC236}">
                <a16:creationId xmlns:a16="http://schemas.microsoft.com/office/drawing/2014/main" id="{46751A60-5D5C-4D00-B977-4F686CAE59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>Circular Breechface Marks</a:t>
            </a:r>
          </a:p>
        </p:txBody>
      </p:sp>
      <p:pic>
        <p:nvPicPr>
          <p:cNvPr id="150539" name="Picture 11" descr="circular bolt">
            <a:extLst>
              <a:ext uri="{FF2B5EF4-FFF2-40B4-BE49-F238E27FC236}">
                <a16:creationId xmlns:a16="http://schemas.microsoft.com/office/drawing/2014/main" id="{8CAF740D-6CAF-48B4-AE0D-1A61DD68BD5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752600" y="1984375"/>
            <a:ext cx="4343400" cy="41878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7" name="Picture 9" descr="circ bf overall">
            <a:extLst>
              <a:ext uri="{FF2B5EF4-FFF2-40B4-BE49-F238E27FC236}">
                <a16:creationId xmlns:a16="http://schemas.microsoft.com/office/drawing/2014/main" id="{021204B2-4DC8-48A5-99BE-E666C075253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6172200" y="1981200"/>
            <a:ext cx="4267200" cy="42005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>
            <a:extLst>
              <a:ext uri="{FF2B5EF4-FFF2-40B4-BE49-F238E27FC236}">
                <a16:creationId xmlns:a16="http://schemas.microsoft.com/office/drawing/2014/main" id="{BB3B7450-2D91-4167-BF1D-5EA845D60A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Arched Breechface Marks</a:t>
            </a:r>
          </a:p>
        </p:txBody>
      </p:sp>
      <p:pic>
        <p:nvPicPr>
          <p:cNvPr id="156678" name="Picture 6" descr="guntaurusbf2">
            <a:extLst>
              <a:ext uri="{FF2B5EF4-FFF2-40B4-BE49-F238E27FC236}">
                <a16:creationId xmlns:a16="http://schemas.microsoft.com/office/drawing/2014/main" id="{1D1C1369-7055-4F2A-800A-41966E01E5B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83148" y="1825625"/>
            <a:ext cx="4491703" cy="435133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9" name="Picture 7" descr="taurusoa">
            <a:extLst>
              <a:ext uri="{FF2B5EF4-FFF2-40B4-BE49-F238E27FC236}">
                <a16:creationId xmlns:a16="http://schemas.microsoft.com/office/drawing/2014/main" id="{57A20980-EA3D-482D-A129-9A5E20BE958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374616" y="1825625"/>
            <a:ext cx="4776768" cy="435133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>
            <a:extLst>
              <a:ext uri="{FF2B5EF4-FFF2-40B4-BE49-F238E27FC236}">
                <a16:creationId xmlns:a16="http://schemas.microsoft.com/office/drawing/2014/main" id="{0504E45E-8832-4D31-BF39-9916C9A963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229600" cy="762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/>
              <a:t>Rectangular Firing Pin Marks</a:t>
            </a:r>
          </a:p>
        </p:txBody>
      </p:sp>
      <p:pic>
        <p:nvPicPr>
          <p:cNvPr id="162824" name="Picture 8" descr="glockfpaligned">
            <a:extLst>
              <a:ext uri="{FF2B5EF4-FFF2-40B4-BE49-F238E27FC236}">
                <a16:creationId xmlns:a16="http://schemas.microsoft.com/office/drawing/2014/main" id="{A7D93766-0C01-47FE-A711-F503641C8E6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705600" y="1371600"/>
            <a:ext cx="3657600" cy="48768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5" name="Picture 9" descr="glock fp closeup1">
            <a:extLst>
              <a:ext uri="{FF2B5EF4-FFF2-40B4-BE49-F238E27FC236}">
                <a16:creationId xmlns:a16="http://schemas.microsoft.com/office/drawing/2014/main" id="{FA72C4BB-9713-4219-B949-B0CBD8D714E3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1752600" y="1371600"/>
            <a:ext cx="4725988" cy="48768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8" name="Rectangle 4">
            <a:extLst>
              <a:ext uri="{FF2B5EF4-FFF2-40B4-BE49-F238E27FC236}">
                <a16:creationId xmlns:a16="http://schemas.microsoft.com/office/drawing/2014/main" id="{13DF8374-5E86-4FEC-84D9-A364773829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229600" cy="762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/>
              <a:t>Rectangular Firing Pin Marks</a:t>
            </a:r>
          </a:p>
        </p:txBody>
      </p:sp>
      <p:pic>
        <p:nvPicPr>
          <p:cNvPr id="164872" name="Picture 8" descr="m11fpaligned">
            <a:extLst>
              <a:ext uri="{FF2B5EF4-FFF2-40B4-BE49-F238E27FC236}">
                <a16:creationId xmlns:a16="http://schemas.microsoft.com/office/drawing/2014/main" id="{82D39F27-11BB-4C07-A024-F3D209580AD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324600" y="1371600"/>
            <a:ext cx="3829050" cy="51054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5" name="Picture 11" descr="m11fp closeup1">
            <a:extLst>
              <a:ext uri="{FF2B5EF4-FFF2-40B4-BE49-F238E27FC236}">
                <a16:creationId xmlns:a16="http://schemas.microsoft.com/office/drawing/2014/main" id="{CB1A6410-C84C-45D6-9A36-7449D3DA15EF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2133600" y="1371600"/>
            <a:ext cx="3538538" cy="51054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4" name="Rectangle 4">
            <a:extLst>
              <a:ext uri="{FF2B5EF4-FFF2-40B4-BE49-F238E27FC236}">
                <a16:creationId xmlns:a16="http://schemas.microsoft.com/office/drawing/2014/main" id="{8738646C-EA73-4821-8FA7-AE20D61FF7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229600" cy="838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/>
              <a:t>Hemispherical Firing Pin Marks</a:t>
            </a:r>
          </a:p>
        </p:txBody>
      </p:sp>
      <p:pic>
        <p:nvPicPr>
          <p:cNvPr id="163848" name="Picture 8" descr="hipointfp">
            <a:extLst>
              <a:ext uri="{FF2B5EF4-FFF2-40B4-BE49-F238E27FC236}">
                <a16:creationId xmlns:a16="http://schemas.microsoft.com/office/drawing/2014/main" id="{575899DC-1D28-4237-896B-ED4731FA52F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705600" y="1447800"/>
            <a:ext cx="3657600" cy="48768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9" name="Picture 9" descr="hemi firing pin1">
            <a:extLst>
              <a:ext uri="{FF2B5EF4-FFF2-40B4-BE49-F238E27FC236}">
                <a16:creationId xmlns:a16="http://schemas.microsoft.com/office/drawing/2014/main" id="{8F7D06CC-545B-429D-9BAA-D121795A8872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1676400" y="1447800"/>
            <a:ext cx="4756150" cy="48768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1F828E20-CEA9-4624-8CA4-3F2B18722B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28600"/>
            <a:ext cx="8229600" cy="838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/>
              <a:t>Hemispherical Firing Pin Marks</a:t>
            </a:r>
          </a:p>
        </p:txBody>
      </p:sp>
      <p:pic>
        <p:nvPicPr>
          <p:cNvPr id="168967" name="Picture 7" descr="taurusfp">
            <a:extLst>
              <a:ext uri="{FF2B5EF4-FFF2-40B4-BE49-F238E27FC236}">
                <a16:creationId xmlns:a16="http://schemas.microsoft.com/office/drawing/2014/main" id="{433B296C-9EAA-40D4-8537-215AA813360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6629400" y="1066800"/>
            <a:ext cx="3390900" cy="44958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8969" name="Picture 9" descr="circular firing pin">
            <a:extLst>
              <a:ext uri="{FF2B5EF4-FFF2-40B4-BE49-F238E27FC236}">
                <a16:creationId xmlns:a16="http://schemas.microsoft.com/office/drawing/2014/main" id="{EAE4BCCF-AFFE-46C1-ABFF-52956B6501FE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1730375" y="1524000"/>
            <a:ext cx="4670425" cy="350361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8" name="Text Box 8">
            <a:extLst>
              <a:ext uri="{FF2B5EF4-FFF2-40B4-BE49-F238E27FC236}">
                <a16:creationId xmlns:a16="http://schemas.microsoft.com/office/drawing/2014/main" id="{25A4CE44-2BD8-468B-9C5E-4A1BE924A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5670550"/>
            <a:ext cx="794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Notice the circular marks within the firing pin impression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010" name="Rectangle 2">
            <a:extLst>
              <a:ext uri="{FF2B5EF4-FFF2-40B4-BE49-F238E27FC236}">
                <a16:creationId xmlns:a16="http://schemas.microsoft.com/office/drawing/2014/main" id="{7CD3B492-9CA4-4E3F-938E-46F61E0997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9270" y="4615840"/>
            <a:ext cx="3885141" cy="15267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defRPr/>
            </a:pPr>
            <a:r>
              <a:rPr lang="en-US" sz="3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Firing Pin Comparisons</a:t>
            </a:r>
          </a:p>
        </p:txBody>
      </p:sp>
      <p:pic>
        <p:nvPicPr>
          <p:cNvPr id="171016" name="Picture 8" descr="fpcomp1">
            <a:extLst>
              <a:ext uri="{FF2B5EF4-FFF2-40B4-BE49-F238E27FC236}">
                <a16:creationId xmlns:a16="http://schemas.microsoft.com/office/drawing/2014/main" id="{32A45FAA-8DD6-44D5-934E-95943450900F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3"/>
          <a:srcRect t="10086" r="2" b="2"/>
          <a:stretch/>
        </p:blipFill>
        <p:spPr>
          <a:xfrm>
            <a:off x="393308" y="352931"/>
            <a:ext cx="5559480" cy="37490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5" name="Picture 7" descr="fpcomp">
            <a:extLst>
              <a:ext uri="{FF2B5EF4-FFF2-40B4-BE49-F238E27FC236}">
                <a16:creationId xmlns:a16="http://schemas.microsoft.com/office/drawing/2014/main" id="{50820ACA-6033-49FE-87EB-7F0231F6EE4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4"/>
          <a:srcRect t="5254" r="-3" b="4627"/>
          <a:stretch/>
        </p:blipFill>
        <p:spPr>
          <a:xfrm>
            <a:off x="6251736" y="357013"/>
            <a:ext cx="5546955" cy="37490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012" name="Rectangle 4">
            <a:extLst>
              <a:ext uri="{FF2B5EF4-FFF2-40B4-BE49-F238E27FC236}">
                <a16:creationId xmlns:a16="http://schemas.microsoft.com/office/drawing/2014/main" id="{F1A43ADD-12F1-4A6B-88EB-DE60E4A7C26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945336" y="4615840"/>
            <a:ext cx="6609921" cy="15267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2200">
                <a:solidFill>
                  <a:schemeClr val="bg1"/>
                </a:solidFill>
              </a:rPr>
              <a:t>The individual characteristics within the firing pin impression can be viewed with a comparison microscope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9F511-B747-4841-BD33-A085EB89D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GSR</a:t>
            </a:r>
          </a:p>
        </p:txBody>
      </p:sp>
      <p:sp>
        <p:nvSpPr>
          <p:cNvPr id="22531" name="Content Placeholder 2">
            <a:extLst>
              <a:ext uri="{FF2B5EF4-FFF2-40B4-BE49-F238E27FC236}">
                <a16:creationId xmlns:a16="http://schemas.microsoft.com/office/drawing/2014/main" id="{7EBAC57C-5F93-4E7F-B801-4CEB4797F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11277600" cy="4648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Distance between the victim and shooter can be estimated by looking at the GSR pattern on the victim.</a:t>
            </a: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22532" name="Picture 3">
            <a:extLst>
              <a:ext uri="{FF2B5EF4-FFF2-40B4-BE49-F238E27FC236}">
                <a16:creationId xmlns:a16="http://schemas.microsoft.com/office/drawing/2014/main" id="{4D9A615B-3DA0-4EB4-BA21-2D618F5B0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273425"/>
            <a:ext cx="3838575" cy="292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>
            <a:extLst>
              <a:ext uri="{FF2B5EF4-FFF2-40B4-BE49-F238E27FC236}">
                <a16:creationId xmlns:a16="http://schemas.microsoft.com/office/drawing/2014/main" id="{D2156C9B-FD5D-4BAA-A82D-7976F32EB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3230563"/>
            <a:ext cx="3143250" cy="293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5">
            <a:extLst>
              <a:ext uri="{FF2B5EF4-FFF2-40B4-BE49-F238E27FC236}">
                <a16:creationId xmlns:a16="http://schemas.microsoft.com/office/drawing/2014/main" id="{DBBE673E-0A9D-4C57-B5DF-8B1FE9166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63000" y="3282950"/>
            <a:ext cx="3149600" cy="2881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AutoShape 2">
            <a:extLst>
              <a:ext uri="{FF2B5EF4-FFF2-40B4-BE49-F238E27FC236}">
                <a16:creationId xmlns:a16="http://schemas.microsoft.com/office/drawing/2014/main" id="{98563D94-8BB9-41C8-ADC6-381FF7A4A4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8400" y="152400"/>
            <a:ext cx="7315200" cy="990600"/>
          </a:xfrm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How a Firearm Works 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800FAD45-A99C-413C-A227-1D150C155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48200" y="6245225"/>
            <a:ext cx="2895600" cy="476250"/>
          </a:xfrm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fld id="{6D9763CA-2ACF-49FF-A92C-DD83D1F865AC}" type="slidenum">
              <a:rPr lang="en-US" altLang="en-US" sz="1400">
                <a:latin typeface="Arial" panose="020B0604020202020204" pitchFamily="34" charset="0"/>
              </a:rPr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en-US" sz="1400">
              <a:latin typeface="Arial" panose="020B0604020202020204" pitchFamily="34" charset="0"/>
            </a:endParaRPr>
          </a:p>
        </p:txBody>
      </p:sp>
      <p:pic>
        <p:nvPicPr>
          <p:cNvPr id="71693" name="Picture 13" descr="45866_f1709">
            <a:extLst>
              <a:ext uri="{FF2B5EF4-FFF2-40B4-BE49-F238E27FC236}">
                <a16:creationId xmlns:a16="http://schemas.microsoft.com/office/drawing/2014/main" id="{9C9EACB6-519B-43DC-8E0A-D2C5761CA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1600" y="1066800"/>
            <a:ext cx="6697663" cy="435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94" name="Rectangle 14">
            <a:extLst>
              <a:ext uri="{FF2B5EF4-FFF2-40B4-BE49-F238E27FC236}">
                <a16:creationId xmlns:a16="http://schemas.microsoft.com/office/drawing/2014/main" id="{C3282B61-EAF1-4660-AA8E-88305A15A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2895600"/>
            <a:ext cx="4800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85000"/>
              </a:lnSpc>
              <a:spcBef>
                <a:spcPct val="35000"/>
              </a:spcBef>
              <a:buClr>
                <a:srgbClr val="000000"/>
              </a:buClr>
              <a:buSzPct val="90000"/>
              <a:buFont typeface="Arial" pitchFamily="34" charset="0"/>
              <a:buAutoNum type="arabicPeriod" startAt="2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The primer powder sparks through the flash hole to the main propellant supply</a:t>
            </a:r>
          </a:p>
        </p:txBody>
      </p:sp>
      <p:sp>
        <p:nvSpPr>
          <p:cNvPr id="71696" name="Rectangle 16">
            <a:extLst>
              <a:ext uri="{FF2B5EF4-FFF2-40B4-BE49-F238E27FC236}">
                <a16:creationId xmlns:a16="http://schemas.microsoft.com/office/drawing/2014/main" id="{DF67029E-3FA8-4B34-A68C-AC7D919093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163638"/>
            <a:ext cx="4648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85000"/>
              </a:lnSpc>
              <a:spcBef>
                <a:spcPct val="35000"/>
              </a:spcBef>
              <a:buClr>
                <a:srgbClr val="000000"/>
              </a:buClr>
              <a:buSzPct val="90000"/>
              <a:buFont typeface="Arial" pitchFamily="34" charset="0"/>
              <a:buAutoNum type="arabicPeriod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The firing pin hits the base of the cartridge, igniting the primer powder 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C283D49-EC8B-4A6D-8269-86CB4467F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4597400"/>
            <a:ext cx="4800600" cy="10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5000"/>
              </a:lnSpc>
              <a:spcBef>
                <a:spcPct val="35000"/>
              </a:spcBef>
              <a:buClr>
                <a:srgbClr val="000000"/>
              </a:buClr>
              <a:buSzPct val="90000"/>
              <a:buFont typeface="Arial" pitchFamily="34" charset="0"/>
              <a:buAutoNum type="arabicPeriod" startAt="3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The pressure of the explosion pushes the bullet from the casing into the barrel 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F0C19BD8-6EDA-4524-8E2E-5BBD9EE2E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3696" y="5762625"/>
            <a:ext cx="54102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eaLnBrk="1" hangingPunct="1">
              <a:lnSpc>
                <a:spcPct val="85000"/>
              </a:lnSpc>
              <a:spcBef>
                <a:spcPct val="35000"/>
              </a:spcBef>
              <a:buClr>
                <a:srgbClr val="000000"/>
              </a:buClr>
              <a:buSzPct val="90000"/>
              <a:buFont typeface="Arial" pitchFamily="34" charset="0"/>
              <a:buAutoNum type="arabicPeriod" startAt="4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The bullet follows the lands and grooves spiraling out of the barrel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C5A56-CDA0-4655-8287-959246ADB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700" y="212725"/>
            <a:ext cx="9144000" cy="8382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accent1">
                    <a:satMod val="150000"/>
                  </a:schemeClr>
                </a:solidFill>
              </a:rPr>
              <a:t>Determining Entrance and Exit Wounds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6629E-16DD-47F2-A7F7-2F2DE360CE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265613"/>
            <a:ext cx="11963400" cy="3505200"/>
          </a:xfrm>
        </p:spPr>
        <p:txBody>
          <a:bodyPr rtlCol="0">
            <a:normAutofit/>
          </a:bodyPr>
          <a:lstStyle/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/>
              <a:t>Entrance wounds are usually round and smaller than the bullet, and exit wounds are larger, and might be irregular shapes.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/>
              <a:t>Fibers from clothing may show the direction the bullet traveled.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/>
              <a:t>Only entrance wounds have GSR.</a:t>
            </a:r>
          </a:p>
          <a:p>
            <a:pPr marL="438912" indent="-320040" eaLnBrk="1" fontAlgn="auto" hangingPunct="1">
              <a:spcBef>
                <a:spcPts val="0"/>
              </a:spcBef>
              <a:spcAft>
                <a:spcPts val="0"/>
              </a:spcAft>
              <a:buFont typeface="Wingdings 2"/>
              <a:buChar char=""/>
              <a:defRPr/>
            </a:pPr>
            <a:r>
              <a:rPr lang="en-US" sz="3000" dirty="0">
                <a:hlinkClick r:id="rId2"/>
              </a:rPr>
              <a:t>http://library.med.utah.edu/WebPath/TUTORIAL/GUNS/GUNINJ.html</a:t>
            </a:r>
            <a:r>
              <a:rPr lang="en-US" sz="3000" dirty="0"/>
              <a:t> </a:t>
            </a:r>
          </a:p>
        </p:txBody>
      </p:sp>
      <p:pic>
        <p:nvPicPr>
          <p:cNvPr id="24580" name="Picture 5">
            <a:extLst>
              <a:ext uri="{FF2B5EF4-FFF2-40B4-BE49-F238E27FC236}">
                <a16:creationId xmlns:a16="http://schemas.microsoft.com/office/drawing/2014/main" id="{5BE2F2DB-A602-4B94-8F85-0F08CBF26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150938"/>
            <a:ext cx="3021013" cy="313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2">
            <a:extLst>
              <a:ext uri="{FF2B5EF4-FFF2-40B4-BE49-F238E27FC236}">
                <a16:creationId xmlns:a16="http://schemas.microsoft.com/office/drawing/2014/main" id="{87425761-76BD-489B-B0CB-1E26192C4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1079500"/>
            <a:ext cx="4568825" cy="318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>
            <a:extLst>
              <a:ext uri="{FF2B5EF4-FFF2-40B4-BE49-F238E27FC236}">
                <a16:creationId xmlns:a16="http://schemas.microsoft.com/office/drawing/2014/main" id="{62134DD9-AD0C-4EE6-9BF8-6B7159C4D6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0800" y="228600"/>
            <a:ext cx="5334000" cy="1371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CC3300"/>
                </a:solidFill>
              </a:rPr>
              <a:t>Serial Number Restoration</a:t>
            </a:r>
          </a:p>
        </p:txBody>
      </p:sp>
      <p:sp>
        <p:nvSpPr>
          <p:cNvPr id="286723" name="Rectangle 3">
            <a:extLst>
              <a:ext uri="{FF2B5EF4-FFF2-40B4-BE49-F238E27FC236}">
                <a16:creationId xmlns:a16="http://schemas.microsoft.com/office/drawing/2014/main" id="{139AF9AB-E0F1-4A13-818A-A3AD237534C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324600" y="1981200"/>
            <a:ext cx="56388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/>
              <a:t>Most automobiles and firearms are etched with serial numbers.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/>
              <a:t>When these numbers have been removed it is sometimes possible to restore them with chemicals.</a:t>
            </a:r>
          </a:p>
        </p:txBody>
      </p:sp>
      <p:pic>
        <p:nvPicPr>
          <p:cNvPr id="52228" name="Picture 2">
            <a:extLst>
              <a:ext uri="{FF2B5EF4-FFF2-40B4-BE49-F238E27FC236}">
                <a16:creationId xmlns:a16="http://schemas.microsoft.com/office/drawing/2014/main" id="{E0FCB33C-59C8-4F8F-812F-1FB70DAF9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5156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>
            <a:extLst>
              <a:ext uri="{FF2B5EF4-FFF2-40B4-BE49-F238E27FC236}">
                <a16:creationId xmlns:a16="http://schemas.microsoft.com/office/drawing/2014/main" id="{0D288FAB-F612-42CC-B39C-9A80369D07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225" y="76200"/>
            <a:ext cx="119634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rgbClr val="CC3300"/>
                </a:solidFill>
              </a:rPr>
              <a:t>Collection and Preservation of Firearm Evidence</a:t>
            </a:r>
          </a:p>
        </p:txBody>
      </p:sp>
      <p:sp>
        <p:nvSpPr>
          <p:cNvPr id="287747" name="Rectangle 3">
            <a:extLst>
              <a:ext uri="{FF2B5EF4-FFF2-40B4-BE49-F238E27FC236}">
                <a16:creationId xmlns:a16="http://schemas.microsoft.com/office/drawing/2014/main" id="{076195B6-1970-4565-8C31-FD8C3B28D38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981200" y="1981200"/>
            <a:ext cx="4022725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/>
              <a:t> </a:t>
            </a:r>
          </a:p>
        </p:txBody>
      </p:sp>
      <p:sp>
        <p:nvSpPr>
          <p:cNvPr id="287748" name="Rectangle 4">
            <a:extLst>
              <a:ext uri="{FF2B5EF4-FFF2-40B4-BE49-F238E27FC236}">
                <a16:creationId xmlns:a16="http://schemas.microsoft.com/office/drawing/2014/main" id="{8561CC1C-A0C9-4146-B173-98CF9016759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719388" y="990600"/>
            <a:ext cx="86868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The best way to pick up a weapon at a crime scene is NOT with a pen/pencil…as seen on TV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/>
              <a:t>You must be careful to collect the weapon in a safe way that will also preserve fingerprints</a:t>
            </a:r>
          </a:p>
        </p:txBody>
      </p:sp>
      <p:pic>
        <p:nvPicPr>
          <p:cNvPr id="287749" name="Picture 5" descr="gunsg">
            <a:extLst>
              <a:ext uri="{FF2B5EF4-FFF2-40B4-BE49-F238E27FC236}">
                <a16:creationId xmlns:a16="http://schemas.microsoft.com/office/drawing/2014/main" id="{9D14A37E-79A2-46A5-8D59-06F9BF091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3313" y="3671888"/>
            <a:ext cx="3657600" cy="2728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750" name="Picture 6">
            <a:extLst>
              <a:ext uri="{FF2B5EF4-FFF2-40B4-BE49-F238E27FC236}">
                <a16:creationId xmlns:a16="http://schemas.microsoft.com/office/drawing/2014/main" id="{12E91209-5025-47CB-82C6-919E6F542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34" y="1025236"/>
            <a:ext cx="22860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firear1">
            <a:extLst>
              <a:ext uri="{FF2B5EF4-FFF2-40B4-BE49-F238E27FC236}">
                <a16:creationId xmlns:a16="http://schemas.microsoft.com/office/drawing/2014/main" id="{E75CE28A-CA36-411E-9020-CFCC20CBD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3683479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B8650A02-73B3-4139-85B4-3DA88C261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463" y="2286217"/>
            <a:ext cx="2776537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>
            <a:extLst>
              <a:ext uri="{FF2B5EF4-FFF2-40B4-BE49-F238E27FC236}">
                <a16:creationId xmlns:a16="http://schemas.microsoft.com/office/drawing/2014/main" id="{05F1241B-E5A9-489E-9EC1-904191D7E3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57600" y="381000"/>
            <a:ext cx="441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CC3300"/>
                </a:solidFill>
              </a:rPr>
              <a:t>Ammunition</a:t>
            </a:r>
          </a:p>
        </p:txBody>
      </p:sp>
      <p:pic>
        <p:nvPicPr>
          <p:cNvPr id="290820" name="Picture 4" descr="bullets">
            <a:extLst>
              <a:ext uri="{FF2B5EF4-FFF2-40B4-BE49-F238E27FC236}">
                <a16:creationId xmlns:a16="http://schemas.microsoft.com/office/drawing/2014/main" id="{32EDE05B-4196-4266-9592-C42C796F7A9A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752600"/>
            <a:ext cx="5181600" cy="422275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19" name="Rectangle 3">
            <a:extLst>
              <a:ext uri="{FF2B5EF4-FFF2-40B4-BE49-F238E27FC236}">
                <a16:creationId xmlns:a16="http://schemas.microsoft.com/office/drawing/2014/main" id="{24027403-449A-4DBE-A23D-6795067B146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867400" y="1676400"/>
            <a:ext cx="5486400" cy="5943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dirty="0"/>
              <a:t>When collecting care should be taken to prevent additional scratches or mutilation.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dirty="0"/>
              <a:t>When a semiautomatic weapon is used, the discharge pattern of ejected shells should be noted.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698" name="Rectangle 2">
            <a:extLst>
              <a:ext uri="{FF2B5EF4-FFF2-40B4-BE49-F238E27FC236}">
                <a16:creationId xmlns:a16="http://schemas.microsoft.com/office/drawing/2014/main" id="{8E7B5D11-E3B2-4329-803B-2793BDC688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sz="5400">
                <a:solidFill>
                  <a:srgbClr val="FFFFFF"/>
                </a:solidFill>
              </a:rPr>
              <a:t>Primer Residues on the Hands</a:t>
            </a:r>
          </a:p>
        </p:txBody>
      </p:sp>
      <p:pic>
        <p:nvPicPr>
          <p:cNvPr id="4" name="Picture 2" descr="distance">
            <a:extLst>
              <a:ext uri="{FF2B5EF4-FFF2-40B4-BE49-F238E27FC236}">
                <a16:creationId xmlns:a16="http://schemas.microsoft.com/office/drawing/2014/main" id="{D8B20AD4-7778-4963-B3CC-9F43702F2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009" y="307731"/>
            <a:ext cx="5353978" cy="3997637"/>
          </a:xfrm>
          <a:prstGeom prst="rect">
            <a:avLst/>
          </a:prstGeom>
          <a:solidFill>
            <a:srgbClr val="FFFFFF">
              <a:shade val="85000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5700" name="Picture 4">
            <a:extLst>
              <a:ext uri="{FF2B5EF4-FFF2-40B4-BE49-F238E27FC236}">
                <a16:creationId xmlns:a16="http://schemas.microsoft.com/office/drawing/2014/main" id="{392C9952-0D37-44B3-B1BC-099D04B83E3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416043" y="487910"/>
            <a:ext cx="5455917" cy="3637278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>
            <a:extLst>
              <a:ext uri="{FF2B5EF4-FFF2-40B4-BE49-F238E27FC236}">
                <a16:creationId xmlns:a16="http://schemas.microsoft.com/office/drawing/2014/main" id="{EAFF9401-0864-4F32-91FF-E04B478776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120650"/>
            <a:ext cx="109728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CC3300"/>
                </a:solidFill>
              </a:rPr>
              <a:t>Gunpowder Deposits</a:t>
            </a:r>
          </a:p>
        </p:txBody>
      </p:sp>
      <p:pic>
        <p:nvPicPr>
          <p:cNvPr id="291844" name="Picture 4" descr="Black%20Powder">
            <a:extLst>
              <a:ext uri="{FF2B5EF4-FFF2-40B4-BE49-F238E27FC236}">
                <a16:creationId xmlns:a16="http://schemas.microsoft.com/office/drawing/2014/main" id="{9FBB6518-1D92-49DE-882A-3B4DBECD9664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04813" y="1492250"/>
            <a:ext cx="5715000" cy="4940300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1843" name="Rectangle 3">
            <a:extLst>
              <a:ext uri="{FF2B5EF4-FFF2-40B4-BE49-F238E27FC236}">
                <a16:creationId xmlns:a16="http://schemas.microsoft.com/office/drawing/2014/main" id="{1EE112CD-C874-4741-86D7-159ED918D89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553200" y="1905000"/>
            <a:ext cx="5105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Carefully preserve clothing of gunshot victim</a:t>
            </a:r>
          </a:p>
          <a:p>
            <a:pPr eaLnBrk="1" hangingPunct="1">
              <a:defRPr/>
            </a:pPr>
            <a:r>
              <a:rPr lang="en-US" sz="2800" dirty="0"/>
              <a:t>Air dry clothing OUT of direct sunlight</a:t>
            </a:r>
          </a:p>
          <a:p>
            <a:pPr eaLnBrk="1" hangingPunct="1">
              <a:defRPr/>
            </a:pPr>
            <a:r>
              <a:rPr lang="en-US" sz="2800" dirty="0"/>
              <a:t>Bag each item separately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37E34FEE-68A2-4C22-890D-F2FCA7656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041" y="0"/>
            <a:ext cx="4348479" cy="782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8FD0E1-CC4E-41DC-AF3F-DCE149627067}"/>
              </a:ext>
            </a:extLst>
          </p:cNvPr>
          <p:cNvSpPr txBox="1"/>
          <p:nvPr/>
        </p:nvSpPr>
        <p:spPr>
          <a:xfrm>
            <a:off x="467360" y="1188720"/>
            <a:ext cx="623823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4000" dirty="0"/>
              <a:t>The ATF has a network called </a:t>
            </a:r>
            <a:r>
              <a:rPr lang="en-US" sz="4000" b="1" dirty="0"/>
              <a:t>NIBIN</a:t>
            </a:r>
            <a:r>
              <a:rPr lang="en-US" sz="4000" dirty="0"/>
              <a:t> that is used to help identify which gun was used in a shooting.  The database is called </a:t>
            </a:r>
            <a:r>
              <a:rPr lang="en-US" sz="4000" b="1" dirty="0"/>
              <a:t>IBIS</a:t>
            </a:r>
            <a:r>
              <a:rPr lang="en-US" sz="4000" dirty="0"/>
              <a:t> -  </a:t>
            </a:r>
          </a:p>
          <a:p>
            <a:r>
              <a:rPr lang="en-US" sz="4000" dirty="0"/>
              <a:t>Integrated Ballistics Identification System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986" name="Rectangle 2">
            <a:extLst>
              <a:ext uri="{FF2B5EF4-FFF2-40B4-BE49-F238E27FC236}">
                <a16:creationId xmlns:a16="http://schemas.microsoft.com/office/drawing/2014/main" id="{65F0BAEE-DF41-4343-8165-FCD7A1C647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sz="5400">
                <a:solidFill>
                  <a:srgbClr val="FFFFFF"/>
                </a:solidFill>
              </a:rPr>
              <a:t>Revolver</a:t>
            </a:r>
          </a:p>
        </p:txBody>
      </p:sp>
      <p:pic>
        <p:nvPicPr>
          <p:cNvPr id="10244" name="Picture 6" descr="Image result for revolver">
            <a:extLst>
              <a:ext uri="{FF2B5EF4-FFF2-40B4-BE49-F238E27FC236}">
                <a16:creationId xmlns:a16="http://schemas.microsoft.com/office/drawing/2014/main" id="{E31980D2-F473-408A-BAC8-D3A304C61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1170886"/>
            <a:ext cx="3425609" cy="227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988" name="Picture 4" descr="Korth_Revolver">
            <a:extLst>
              <a:ext uri="{FF2B5EF4-FFF2-40B4-BE49-F238E27FC236}">
                <a16:creationId xmlns:a16="http://schemas.microsoft.com/office/drawing/2014/main" id="{9C1AADE3-38D8-451F-93A9-7471C3E2A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385729" y="1246511"/>
            <a:ext cx="3433324" cy="21200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5" name="Picture 8" descr="Image result for revolver">
            <a:extLst>
              <a:ext uri="{FF2B5EF4-FFF2-40B4-BE49-F238E27FC236}">
                <a16:creationId xmlns:a16="http://schemas.microsoft.com/office/drawing/2014/main" id="{F82AA132-C119-4AC2-AD44-B03DD5DD4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49725" y="1179227"/>
            <a:ext cx="3423916" cy="229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1058" name="Rectangle 2">
            <a:extLst>
              <a:ext uri="{FF2B5EF4-FFF2-40B4-BE49-F238E27FC236}">
                <a16:creationId xmlns:a16="http://schemas.microsoft.com/office/drawing/2014/main" id="{4B510FE4-1AE0-4AC0-9E0B-C0E881D638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sz="5400" dirty="0">
                <a:solidFill>
                  <a:srgbClr val="FFFFFF"/>
                </a:solidFill>
              </a:rPr>
              <a:t>Semi - Automatic</a:t>
            </a:r>
          </a:p>
        </p:txBody>
      </p:sp>
      <p:pic>
        <p:nvPicPr>
          <p:cNvPr id="11269" name="Picture 7" descr="Image result for semi automatic pistol colt">
            <a:extLst>
              <a:ext uri="{FF2B5EF4-FFF2-40B4-BE49-F238E27FC236}">
                <a16:creationId xmlns:a16="http://schemas.microsoft.com/office/drawing/2014/main" id="{D94F8E15-BF9D-4977-8A77-A1FEAF103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1078501"/>
            <a:ext cx="3425609" cy="245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5" descr="Image result for semi automatic pistol glock">
            <a:extLst>
              <a:ext uri="{FF2B5EF4-FFF2-40B4-BE49-F238E27FC236}">
                <a16:creationId xmlns:a16="http://schemas.microsoft.com/office/drawing/2014/main" id="{36221D8D-68CA-4230-AC3F-A9CAE6157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5729" y="1253823"/>
            <a:ext cx="3433324" cy="210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1060" name="Picture 4" descr="Image:S&amp;W-Chief.jpg">
            <a:hlinkClick r:id="rId4"/>
            <a:extLst>
              <a:ext uri="{FF2B5EF4-FFF2-40B4-BE49-F238E27FC236}">
                <a16:creationId xmlns:a16="http://schemas.microsoft.com/office/drawing/2014/main" id="{51356C87-9338-4DA5-9716-4140FEAF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8449725" y="1014936"/>
            <a:ext cx="3423916" cy="26278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BF2FDF-4571-4E38-A741-51F592033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sz="5400">
                <a:solidFill>
                  <a:srgbClr val="FFFFFF"/>
                </a:solidFill>
              </a:rPr>
              <a:t>Fully Automatic</a:t>
            </a:r>
          </a:p>
        </p:txBody>
      </p:sp>
      <p:pic>
        <p:nvPicPr>
          <p:cNvPr id="12291" name="Picture 6" descr="Image result for semi automatic pistol">
            <a:extLst>
              <a:ext uri="{FF2B5EF4-FFF2-40B4-BE49-F238E27FC236}">
                <a16:creationId xmlns:a16="http://schemas.microsoft.com/office/drawing/2014/main" id="{BFB5EDAA-D8B0-4868-8F10-831B3EDBA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1166756"/>
            <a:ext cx="3425609" cy="227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20" descr="Image result for fully automatic guns AK47">
            <a:extLst>
              <a:ext uri="{FF2B5EF4-FFF2-40B4-BE49-F238E27FC236}">
                <a16:creationId xmlns:a16="http://schemas.microsoft.com/office/drawing/2014/main" id="{FE60A0EE-4757-45E2-B7E1-0C3512C68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5729" y="1561488"/>
            <a:ext cx="3433324" cy="149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2" name="Picture 8" descr="Image result for fully automatic guns uzi">
            <a:extLst>
              <a:ext uri="{FF2B5EF4-FFF2-40B4-BE49-F238E27FC236}">
                <a16:creationId xmlns:a16="http://schemas.microsoft.com/office/drawing/2014/main" id="{F832A4B4-DCB3-4E90-B294-90518CB9CB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725" y="609263"/>
            <a:ext cx="3423916" cy="343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3" name="AutoShape 10" descr="Image result for fully automatic guns AK47">
            <a:extLst>
              <a:ext uri="{FF2B5EF4-FFF2-40B4-BE49-F238E27FC236}">
                <a16:creationId xmlns:a16="http://schemas.microsoft.com/office/drawing/2014/main" id="{79988687-D147-4265-966D-DAF3569F25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8751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2294" name="AutoShape 12" descr="Image result for fully automatic guns AK47">
            <a:extLst>
              <a:ext uri="{FF2B5EF4-FFF2-40B4-BE49-F238E27FC236}">
                <a16:creationId xmlns:a16="http://schemas.microsoft.com/office/drawing/2014/main" id="{66549373-5B2E-4992-A44B-3637F55BE9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3991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2295" name="AutoShape 14" descr="Image result for fully automatic guns AK47">
            <a:extLst>
              <a:ext uri="{FF2B5EF4-FFF2-40B4-BE49-F238E27FC236}">
                <a16:creationId xmlns:a16="http://schemas.microsoft.com/office/drawing/2014/main" id="{0BC553FE-ABF1-4A9C-8848-BFA812E837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92313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2296" name="AutoShape 16" descr="Image result for fully automatic guns AK47">
            <a:extLst>
              <a:ext uri="{FF2B5EF4-FFF2-40B4-BE49-F238E27FC236}">
                <a16:creationId xmlns:a16="http://schemas.microsoft.com/office/drawing/2014/main" id="{B33A567A-4BBF-4F14-BD4A-43D3FDC86F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44713" y="312738"/>
            <a:ext cx="3875087" cy="387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2297" name="AutoShape 18" descr="Image result for fully automatic guns AK47">
            <a:extLst>
              <a:ext uri="{FF2B5EF4-FFF2-40B4-BE49-F238E27FC236}">
                <a16:creationId xmlns:a16="http://schemas.microsoft.com/office/drawing/2014/main" id="{F64BAFE9-DEE4-4900-9F2F-27FAC06EC4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44713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4610" name="Rectangle 2">
            <a:extLst>
              <a:ext uri="{FF2B5EF4-FFF2-40B4-BE49-F238E27FC236}">
                <a16:creationId xmlns:a16="http://schemas.microsoft.com/office/drawing/2014/main" id="{815EA2DA-E5BD-449B-AE4C-F1DF760CBF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9270" y="4615840"/>
            <a:ext cx="3885141" cy="1526741"/>
          </a:xfrm>
        </p:spPr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en-US" sz="3000">
                <a:solidFill>
                  <a:schemeClr val="bg1"/>
                </a:solidFill>
              </a:rPr>
              <a:t>Lands and Grooves</a:t>
            </a:r>
          </a:p>
        </p:txBody>
      </p:sp>
      <p:pic>
        <p:nvPicPr>
          <p:cNvPr id="324613" name="Picture 5" descr="bullet4">
            <a:extLst>
              <a:ext uri="{FF2B5EF4-FFF2-40B4-BE49-F238E27FC236}">
                <a16:creationId xmlns:a16="http://schemas.microsoft.com/office/drawing/2014/main" id="{6EF40C96-5A10-4A81-82E8-ECC5143DE7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r="202" b="-3"/>
          <a:stretch/>
        </p:blipFill>
        <p:spPr bwMode="auto">
          <a:xfrm>
            <a:off x="393308" y="352931"/>
            <a:ext cx="5559480" cy="37490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612" name="Picture 4" descr="rifling3">
            <a:extLst>
              <a:ext uri="{FF2B5EF4-FFF2-40B4-BE49-F238E27FC236}">
                <a16:creationId xmlns:a16="http://schemas.microsoft.com/office/drawing/2014/main" id="{50A83D62-DAC2-48DF-AB8B-224F823FF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33416" r="-2" b="14203"/>
          <a:stretch/>
        </p:blipFill>
        <p:spPr bwMode="auto">
          <a:xfrm>
            <a:off x="6251736" y="357013"/>
            <a:ext cx="5546955" cy="374904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4611" name="Rectangle 3">
            <a:extLst>
              <a:ext uri="{FF2B5EF4-FFF2-40B4-BE49-F238E27FC236}">
                <a16:creationId xmlns:a16="http://schemas.microsoft.com/office/drawing/2014/main" id="{EE0E6C45-D12F-429B-8734-85C70DA252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45336" y="4462044"/>
            <a:ext cx="6886761" cy="1844256"/>
          </a:xfrm>
        </p:spPr>
        <p:txBody>
          <a:bodyPr anchor="ctr">
            <a:normAutofit fontScale="92500"/>
          </a:bodyPr>
          <a:lstStyle/>
          <a:p>
            <a:pPr eaLnBrk="1" hangingPunct="1">
              <a:defRPr/>
            </a:pPr>
            <a:r>
              <a:rPr lang="en-US" sz="1800" dirty="0">
                <a:solidFill>
                  <a:schemeClr val="bg1"/>
                </a:solidFill>
              </a:rPr>
              <a:t>Lands – raised areas on the bullets caused by indentations on the bore</a:t>
            </a:r>
          </a:p>
          <a:p>
            <a:pPr eaLnBrk="1" hangingPunct="1">
              <a:defRPr/>
            </a:pPr>
            <a:r>
              <a:rPr lang="en-US" sz="1800" dirty="0">
                <a:solidFill>
                  <a:schemeClr val="bg1"/>
                </a:solidFill>
              </a:rPr>
              <a:t>Grooves – indentations on the bullet caused by raised areas on the bore</a:t>
            </a:r>
          </a:p>
          <a:p>
            <a:pPr eaLnBrk="1" hangingPunct="1">
              <a:defRPr/>
            </a:pPr>
            <a:r>
              <a:rPr lang="en-US" sz="1800" dirty="0">
                <a:solidFill>
                  <a:schemeClr val="bg1"/>
                </a:solidFill>
              </a:rPr>
              <a:t>Lands and grooves will show evidence of a twist</a:t>
            </a:r>
          </a:p>
          <a:p>
            <a:pPr lvl="1" eaLnBrk="1" hangingPunct="1">
              <a:defRPr/>
            </a:pPr>
            <a:r>
              <a:rPr lang="en-US" sz="1800" dirty="0">
                <a:solidFill>
                  <a:schemeClr val="bg1"/>
                </a:solidFill>
              </a:rPr>
              <a:t>The amount of and direction of the twist are gun manufacturer characteristics (is this class or individual evidence?)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5FD853-BF71-43A2-9538-5B5E34ED5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>
                <a:solidFill>
                  <a:schemeClr val="bg1"/>
                </a:solidFill>
              </a:rPr>
              <a:t>Class Evidence</a:t>
            </a:r>
          </a:p>
        </p:txBody>
      </p: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85A5F-183B-47AF-B6A2-A7F820395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pPr eaLnBrk="1" hangingPunct="1">
              <a:buFont typeface="Courier New" pitchFamily="49" charset="0"/>
              <a:buChar char="o"/>
              <a:defRPr/>
            </a:pPr>
            <a:r>
              <a:rPr lang="en-US" sz="2000">
                <a:solidFill>
                  <a:schemeClr val="bg1"/>
                </a:solidFill>
              </a:rPr>
              <a:t>Come from process of making the  weapon</a:t>
            </a:r>
          </a:p>
          <a:p>
            <a:pPr eaLnBrk="1" hangingPunct="1">
              <a:buFont typeface="Courier New" pitchFamily="49" charset="0"/>
              <a:buChar char="o"/>
              <a:defRPr/>
            </a:pPr>
            <a:r>
              <a:rPr lang="en-US" sz="2000">
                <a:solidFill>
                  <a:schemeClr val="bg1"/>
                </a:solidFill>
              </a:rPr>
              <a:t>Will remain constant with weapons of certain type</a:t>
            </a:r>
          </a:p>
          <a:p>
            <a:pPr eaLnBrk="1" hangingPunct="1">
              <a:defRPr/>
            </a:pP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8D794B7-EB9E-477A-AA63-A3D231C1F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756824" y="482885"/>
            <a:ext cx="7369698" cy="571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658" name="Rectangle 2">
            <a:extLst>
              <a:ext uri="{FF2B5EF4-FFF2-40B4-BE49-F238E27FC236}">
                <a16:creationId xmlns:a16="http://schemas.microsoft.com/office/drawing/2014/main" id="{47360B26-777C-477A-89CE-7571F68820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>
                <a:solidFill>
                  <a:schemeClr val="bg1"/>
                </a:solidFill>
              </a:rPr>
              <a:t>Individual Evidence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6659" name="Rectangle 3">
            <a:extLst>
              <a:ext uri="{FF2B5EF4-FFF2-40B4-BE49-F238E27FC236}">
                <a16:creationId xmlns:a16="http://schemas.microsoft.com/office/drawing/2014/main" id="{1A3C2572-D3F6-477F-A2D3-D037267F535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endParaRPr lang="en-US" sz="2000">
              <a:solidFill>
                <a:schemeClr val="bg1"/>
              </a:solidFill>
            </a:endParaRPr>
          </a:p>
          <a:p>
            <a:pPr eaLnBrk="1" hangingPunct="1">
              <a:buFont typeface="Courier New" pitchFamily="49" charset="0"/>
              <a:buChar char="o"/>
              <a:defRPr/>
            </a:pPr>
            <a:r>
              <a:rPr lang="en-US" sz="2000">
                <a:solidFill>
                  <a:schemeClr val="bg1"/>
                </a:solidFill>
              </a:rPr>
              <a:t>When a gun is fired repeatedly, the bore takes on tiny changes</a:t>
            </a:r>
          </a:p>
          <a:p>
            <a:pPr lvl="1" eaLnBrk="1" hangingPunct="1">
              <a:buFont typeface="Courier New" pitchFamily="49" charset="0"/>
              <a:buChar char="o"/>
              <a:defRPr/>
            </a:pPr>
            <a:r>
              <a:rPr lang="en-US" sz="2000">
                <a:solidFill>
                  <a:schemeClr val="bg1"/>
                </a:solidFill>
              </a:rPr>
              <a:t>These unique tool marks provide INDIVIDUAL characteristics that allow ammo to be traced to a gun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2BDD5415-2E6D-4A15-845B-50837CF12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83506" y="638247"/>
            <a:ext cx="7179016" cy="537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863</Words>
  <Application>Microsoft Office PowerPoint</Application>
  <PresentationFormat>Widescreen</PresentationFormat>
  <Paragraphs>109</Paragraphs>
  <Slides>36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Calibri</vt:lpstr>
      <vt:lpstr>Calibri Light</vt:lpstr>
      <vt:lpstr>Courier New</vt:lpstr>
      <vt:lpstr>Sketchy</vt:lpstr>
      <vt:lpstr>Tahoma</vt:lpstr>
      <vt:lpstr>Wingdings</vt:lpstr>
      <vt:lpstr>Wingdings 2</vt:lpstr>
      <vt:lpstr>Office Theme</vt:lpstr>
      <vt:lpstr>Forensic Firearm Identification, Ballistics, and Tool Marks</vt:lpstr>
      <vt:lpstr>Tool Mark Evidence</vt:lpstr>
      <vt:lpstr>How a Firearm Works </vt:lpstr>
      <vt:lpstr>Revolver</vt:lpstr>
      <vt:lpstr>Semi - Automatic</vt:lpstr>
      <vt:lpstr>Fully Automatic</vt:lpstr>
      <vt:lpstr>Lands and Grooves</vt:lpstr>
      <vt:lpstr>Class Evidence</vt:lpstr>
      <vt:lpstr>Individual Evidence</vt:lpstr>
      <vt:lpstr>Bullets, Cartridges, and Calibers </vt:lpstr>
      <vt:lpstr>Caliber of a Bullet</vt:lpstr>
      <vt:lpstr>Gauge of a Shotgun</vt:lpstr>
      <vt:lpstr>Trajectory </vt:lpstr>
      <vt:lpstr>PowerPoint Presentation</vt:lpstr>
      <vt:lpstr>Comparison Microscope</vt:lpstr>
      <vt:lpstr>Bullet Comparison</vt:lpstr>
      <vt:lpstr>Bullet Comparisons</vt:lpstr>
      <vt:lpstr>Cartridge Cases</vt:lpstr>
      <vt:lpstr>Parallel Breechface Marks</vt:lpstr>
      <vt:lpstr>Parallel Breechface Marks</vt:lpstr>
      <vt:lpstr>Circular Breechface Marks</vt:lpstr>
      <vt:lpstr>Circular Breechface Marks</vt:lpstr>
      <vt:lpstr>Arched Breechface Marks</vt:lpstr>
      <vt:lpstr>Rectangular Firing Pin Marks</vt:lpstr>
      <vt:lpstr>Rectangular Firing Pin Marks</vt:lpstr>
      <vt:lpstr>Hemispherical Firing Pin Marks</vt:lpstr>
      <vt:lpstr>Hemispherical Firing Pin Marks</vt:lpstr>
      <vt:lpstr>Firing Pin Comparisons</vt:lpstr>
      <vt:lpstr>GSR</vt:lpstr>
      <vt:lpstr>Determining Entrance and Exit Wounds</vt:lpstr>
      <vt:lpstr>Serial Number Restoration</vt:lpstr>
      <vt:lpstr>Collection and Preservation of Firearm Evidence</vt:lpstr>
      <vt:lpstr>Ammunition</vt:lpstr>
      <vt:lpstr>Primer Residues on the Hands</vt:lpstr>
      <vt:lpstr>Gunpowder Deposits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Forensic Firearm Identification, Ballistics, and Tool Marks</dc:title>
  <dc:creator>Nikki Bisesi</dc:creator>
  <cp:lastModifiedBy>Nikki Bisesi</cp:lastModifiedBy>
  <cp:revision>2</cp:revision>
  <dcterms:created xsi:type="dcterms:W3CDTF">2021-03-24T01:22:09Z</dcterms:created>
  <dcterms:modified xsi:type="dcterms:W3CDTF">2021-10-05T16:00:25Z</dcterms:modified>
</cp:coreProperties>
</file>