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92.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94.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93.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88.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9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0"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341" r:id="rId90"/>
    <p:sldId id="342" r:id="rId91"/>
    <p:sldId id="343" r:id="rId92"/>
    <p:sldId id="344" r:id="rId93"/>
    <p:sldId id="345" r:id="rId94"/>
    <p:sldId id="346" r:id="rId95"/>
    <p:sldId id="347" r:id="rId96"/>
    <p:sldId id="348" r:id="rId97"/>
    <p:sldId id="349" r:id="rId98"/>
    <p:sldId id="350" r:id="rId99"/>
  </p:sldIdLst>
  <p:sldSz cy="5143500" cx="9144000"/>
  <p:notesSz cx="6858000" cy="9144000"/>
  <p:embeddedFontLst>
    <p:embeddedFont>
      <p:font typeface="Unkempt"/>
      <p:regular r:id="rId100"/>
      <p:bold r:id="rId101"/>
    </p:embeddedFont>
    <p:embeddedFont>
      <p:font typeface="Delius Unicase"/>
      <p:regular r:id="rId102"/>
      <p:bold r:id="rId10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103" Type="http://schemas.openxmlformats.org/officeDocument/2006/relationships/font" Target="fonts/DeliusUnicase-bold.fntdata"/><Relationship Id="rId102" Type="http://schemas.openxmlformats.org/officeDocument/2006/relationships/font" Target="fonts/DeliusUnicase-regular.fntdata"/><Relationship Id="rId101" Type="http://schemas.openxmlformats.org/officeDocument/2006/relationships/font" Target="fonts/Unkempt-bold.fntdata"/><Relationship Id="rId100" Type="http://schemas.openxmlformats.org/officeDocument/2006/relationships/font" Target="fonts/Unkempt-regular.fntdata"/><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95" Type="http://schemas.openxmlformats.org/officeDocument/2006/relationships/slide" Target="slides/slide91.xml"/><Relationship Id="rId94" Type="http://schemas.openxmlformats.org/officeDocument/2006/relationships/slide" Target="slides/slide90.xml"/><Relationship Id="rId97" Type="http://schemas.openxmlformats.org/officeDocument/2006/relationships/slide" Target="slides/slide93.xml"/><Relationship Id="rId96" Type="http://schemas.openxmlformats.org/officeDocument/2006/relationships/slide" Target="slides/slide92.xml"/><Relationship Id="rId11" Type="http://schemas.openxmlformats.org/officeDocument/2006/relationships/slide" Target="slides/slide7.xml"/><Relationship Id="rId99" Type="http://schemas.openxmlformats.org/officeDocument/2006/relationships/slide" Target="slides/slide95.xml"/><Relationship Id="rId10" Type="http://schemas.openxmlformats.org/officeDocument/2006/relationships/slide" Target="slides/slide6.xml"/><Relationship Id="rId98" Type="http://schemas.openxmlformats.org/officeDocument/2006/relationships/slide" Target="slides/slide94.xml"/><Relationship Id="rId13" Type="http://schemas.openxmlformats.org/officeDocument/2006/relationships/slide" Target="slides/slide9.xml"/><Relationship Id="rId12" Type="http://schemas.openxmlformats.org/officeDocument/2006/relationships/slide" Target="slides/slide8.xml"/><Relationship Id="rId91" Type="http://schemas.openxmlformats.org/officeDocument/2006/relationships/slide" Target="slides/slide87.xml"/><Relationship Id="rId90" Type="http://schemas.openxmlformats.org/officeDocument/2006/relationships/slide" Target="slides/slide86.xml"/><Relationship Id="rId93" Type="http://schemas.openxmlformats.org/officeDocument/2006/relationships/slide" Target="slides/slide89.xml"/><Relationship Id="rId92" Type="http://schemas.openxmlformats.org/officeDocument/2006/relationships/slide" Target="slides/slide8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 Id="rId84" Type="http://schemas.openxmlformats.org/officeDocument/2006/relationships/slide" Target="slides/slide80.xml"/><Relationship Id="rId83" Type="http://schemas.openxmlformats.org/officeDocument/2006/relationships/slide" Target="slides/slide79.xml"/><Relationship Id="rId86" Type="http://schemas.openxmlformats.org/officeDocument/2006/relationships/slide" Target="slides/slide82.xml"/><Relationship Id="rId85" Type="http://schemas.openxmlformats.org/officeDocument/2006/relationships/slide" Target="slides/slide81.xml"/><Relationship Id="rId88" Type="http://schemas.openxmlformats.org/officeDocument/2006/relationships/slide" Target="slides/slide84.xml"/><Relationship Id="rId87" Type="http://schemas.openxmlformats.org/officeDocument/2006/relationships/slide" Target="slides/slide83.xml"/><Relationship Id="rId89" Type="http://schemas.openxmlformats.org/officeDocument/2006/relationships/slide" Target="slides/slide85.xml"/><Relationship Id="rId80" Type="http://schemas.openxmlformats.org/officeDocument/2006/relationships/slide" Target="slides/slide76.xml"/><Relationship Id="rId82" Type="http://schemas.openxmlformats.org/officeDocument/2006/relationships/slide" Target="slides/slide78.xml"/><Relationship Id="rId81" Type="http://schemas.openxmlformats.org/officeDocument/2006/relationships/slide" Target="slides/slide77.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73" Type="http://schemas.openxmlformats.org/officeDocument/2006/relationships/slide" Target="slides/slide69.xml"/><Relationship Id="rId72" Type="http://schemas.openxmlformats.org/officeDocument/2006/relationships/slide" Target="slides/slide68.xml"/><Relationship Id="rId75" Type="http://schemas.openxmlformats.org/officeDocument/2006/relationships/slide" Target="slides/slide71.xml"/><Relationship Id="rId74" Type="http://schemas.openxmlformats.org/officeDocument/2006/relationships/slide" Target="slides/slide70.xml"/><Relationship Id="rId77" Type="http://schemas.openxmlformats.org/officeDocument/2006/relationships/slide" Target="slides/slide73.xml"/><Relationship Id="rId76" Type="http://schemas.openxmlformats.org/officeDocument/2006/relationships/slide" Target="slides/slide72.xml"/><Relationship Id="rId79" Type="http://schemas.openxmlformats.org/officeDocument/2006/relationships/slide" Target="slides/slide75.xml"/><Relationship Id="rId78" Type="http://schemas.openxmlformats.org/officeDocument/2006/relationships/slide" Target="slides/slide74.xml"/><Relationship Id="rId71" Type="http://schemas.openxmlformats.org/officeDocument/2006/relationships/slide" Target="slides/slide67.xml"/><Relationship Id="rId70" Type="http://schemas.openxmlformats.org/officeDocument/2006/relationships/slide" Target="slides/slide66.xml"/><Relationship Id="rId62" Type="http://schemas.openxmlformats.org/officeDocument/2006/relationships/slide" Target="slides/slide58.xml"/><Relationship Id="rId61" Type="http://schemas.openxmlformats.org/officeDocument/2006/relationships/slide" Target="slides/slide57.xml"/><Relationship Id="rId64" Type="http://schemas.openxmlformats.org/officeDocument/2006/relationships/slide" Target="slides/slide60.xml"/><Relationship Id="rId63" Type="http://schemas.openxmlformats.org/officeDocument/2006/relationships/slide" Target="slides/slide59.xml"/><Relationship Id="rId66" Type="http://schemas.openxmlformats.org/officeDocument/2006/relationships/slide" Target="slides/slide62.xml"/><Relationship Id="rId65" Type="http://schemas.openxmlformats.org/officeDocument/2006/relationships/slide" Target="slides/slide61.xml"/><Relationship Id="rId68" Type="http://schemas.openxmlformats.org/officeDocument/2006/relationships/slide" Target="slides/slide64.xml"/><Relationship Id="rId67" Type="http://schemas.openxmlformats.org/officeDocument/2006/relationships/slide" Target="slides/slide63.xml"/><Relationship Id="rId60" Type="http://schemas.openxmlformats.org/officeDocument/2006/relationships/slide" Target="slides/slide56.xml"/><Relationship Id="rId69" Type="http://schemas.openxmlformats.org/officeDocument/2006/relationships/slide" Target="slides/slide6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55" Type="http://schemas.openxmlformats.org/officeDocument/2006/relationships/slide" Target="slides/slide51.xml"/><Relationship Id="rId54" Type="http://schemas.openxmlformats.org/officeDocument/2006/relationships/slide" Target="slides/slide50.xml"/><Relationship Id="rId57" Type="http://schemas.openxmlformats.org/officeDocument/2006/relationships/slide" Target="slides/slide53.xml"/><Relationship Id="rId56" Type="http://schemas.openxmlformats.org/officeDocument/2006/relationships/slide" Target="slides/slide52.xml"/><Relationship Id="rId59" Type="http://schemas.openxmlformats.org/officeDocument/2006/relationships/slide" Target="slides/slide55.xml"/><Relationship Id="rId58"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28600" lvl="0" marL="457200" marR="0" rtl="0" algn="l">
              <a:spcBef>
                <a:spcPts val="0"/>
              </a:spcBef>
              <a:spcAft>
                <a:spcPts val="0"/>
              </a:spcAft>
              <a:buSzPts val="1400"/>
              <a:buNone/>
              <a:defRPr b="0" i="0" sz="11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SzPts val="1400"/>
              <a:buNone/>
              <a:defRPr b="0" i="0" sz="1100" u="none" cap="none" strike="noStrike">
                <a:solidFill>
                  <a:schemeClr val="dk1"/>
                </a:solidFill>
                <a:latin typeface="Arial"/>
                <a:ea typeface="Arial"/>
                <a:cs typeface="Arial"/>
                <a:sym typeface="Arial"/>
              </a:defRPr>
            </a:lvl2pPr>
            <a:lvl3pPr indent="-228600" lvl="2" marL="1371600" marR="0" rtl="0" algn="l">
              <a:spcBef>
                <a:spcPts val="0"/>
              </a:spcBef>
              <a:spcAft>
                <a:spcPts val="0"/>
              </a:spcAft>
              <a:buSzPts val="1400"/>
              <a:buNone/>
              <a:defRPr b="0" i="0" sz="1100"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SzPts val="1400"/>
              <a:buNone/>
              <a:defRPr b="0" i="0" sz="1100" u="none" cap="none" strike="noStrike">
                <a:solidFill>
                  <a:schemeClr val="dk1"/>
                </a:solidFill>
                <a:latin typeface="Arial"/>
                <a:ea typeface="Arial"/>
                <a:cs typeface="Arial"/>
                <a:sym typeface="Arial"/>
              </a:defRPr>
            </a:lvl4pPr>
            <a:lvl5pPr indent="-228600" lvl="4" marL="2286000" marR="0" rtl="0" algn="l">
              <a:spcBef>
                <a:spcPts val="0"/>
              </a:spcBef>
              <a:spcAft>
                <a:spcPts val="0"/>
              </a:spcAft>
              <a:buSzPts val="1400"/>
              <a:buNone/>
              <a:defRPr b="0" i="0" sz="11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100" u="none" cap="none" strike="noStrike">
                <a:solidFill>
                  <a:schemeClr val="dk1"/>
                </a:solidFill>
                <a:latin typeface="Arial"/>
                <a:ea typeface="Arial"/>
                <a:cs typeface="Arial"/>
                <a:sym typeface="Arial"/>
              </a:defRPr>
            </a:lvl6pPr>
            <a:lvl7pPr indent="-228600" lvl="6" marL="3200400" marR="0" rtl="0" algn="l">
              <a:spcBef>
                <a:spcPts val="0"/>
              </a:spcBef>
              <a:spcAft>
                <a:spcPts val="0"/>
              </a:spcAft>
              <a:buSzPts val="1400"/>
              <a:buNone/>
              <a:defRPr b="0" i="0" sz="1100" u="none" cap="none" strike="noStrike">
                <a:solidFill>
                  <a:schemeClr val="dk1"/>
                </a:solidFill>
                <a:latin typeface="Arial"/>
                <a:ea typeface="Arial"/>
                <a:cs typeface="Arial"/>
                <a:sym typeface="Arial"/>
              </a:defRPr>
            </a:lvl7pPr>
            <a:lvl8pPr indent="-228600" lvl="7" marL="3657600" marR="0" rtl="0" algn="l">
              <a:spcBef>
                <a:spcPts val="0"/>
              </a:spcBef>
              <a:spcAft>
                <a:spcPts val="0"/>
              </a:spcAft>
              <a:buSzPts val="1400"/>
              <a:buNone/>
              <a:defRPr b="0" i="0" sz="1100" u="none" cap="none" strike="noStrike">
                <a:solidFill>
                  <a:schemeClr val="dk1"/>
                </a:solidFill>
                <a:latin typeface="Arial"/>
                <a:ea typeface="Arial"/>
                <a:cs typeface="Arial"/>
                <a:sym typeface="Arial"/>
              </a:defRPr>
            </a:lvl8pPr>
            <a:lvl9pPr indent="-228600" lvl="8" marL="4114800" marR="0" rtl="0" algn="l">
              <a:spcBef>
                <a:spcPts val="0"/>
              </a:spcBef>
              <a:spcAft>
                <a:spcPts val="0"/>
              </a:spcAft>
              <a:buSzPts val="1400"/>
              <a:buNone/>
              <a:defRPr b="0" i="0" sz="11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 name="Shape 57"/>
        <p:cNvGrpSpPr/>
        <p:nvPr/>
      </p:nvGrpSpPr>
      <p:grpSpPr>
        <a:xfrm>
          <a:off x="0" y="0"/>
          <a:ext cx="0" cy="0"/>
          <a:chOff x="0" y="0"/>
          <a:chExt cx="0" cy="0"/>
        </a:xfrm>
      </p:grpSpPr>
      <p:sp>
        <p:nvSpPr>
          <p:cNvPr id="58" name="Google Shape;58;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 name="Google Shape;59;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9" name="Shape 119"/>
        <p:cNvGrpSpPr/>
        <p:nvPr/>
      </p:nvGrpSpPr>
      <p:grpSpPr>
        <a:xfrm>
          <a:off x="0" y="0"/>
          <a:ext cx="0" cy="0"/>
          <a:chOff x="0" y="0"/>
          <a:chExt cx="0" cy="0"/>
        </a:xfrm>
      </p:grpSpPr>
      <p:sp>
        <p:nvSpPr>
          <p:cNvPr id="120" name="Google Shape;120;g1d61fb4654_0_3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g1d61fb4654_0_37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7" name="Shape 127"/>
        <p:cNvGrpSpPr/>
        <p:nvPr/>
      </p:nvGrpSpPr>
      <p:grpSpPr>
        <a:xfrm>
          <a:off x="0" y="0"/>
          <a:ext cx="0" cy="0"/>
          <a:chOff x="0" y="0"/>
          <a:chExt cx="0" cy="0"/>
        </a:xfrm>
      </p:grpSpPr>
      <p:sp>
        <p:nvSpPr>
          <p:cNvPr id="128" name="Google Shape;128;g3538c4b6e8_0_171:notes"/>
          <p:cNvSpPr txBox="1"/>
          <p:nvPr>
            <p:ph idx="1" type="body"/>
          </p:nvPr>
        </p:nvSpPr>
        <p:spPr>
          <a:xfrm>
            <a:off x="685799" y="4343400"/>
            <a:ext cx="5486100" cy="411450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0" i="0" sz="1100" u="none" cap="none" strike="noStrike">
              <a:solidFill>
                <a:schemeClr val="dk1"/>
              </a:solidFill>
              <a:latin typeface="Arial"/>
              <a:ea typeface="Arial"/>
              <a:cs typeface="Arial"/>
              <a:sym typeface="Arial"/>
            </a:endParaRPr>
          </a:p>
        </p:txBody>
      </p:sp>
      <p:sp>
        <p:nvSpPr>
          <p:cNvPr id="129" name="Google Shape;129;g3538c4b6e8_0_17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solidFill>
            <a:schemeClr val="accent1"/>
          </a:solidFill>
          <a:ln cap="flat" cmpd="sng" w="25400">
            <a:solidFill>
              <a:srgbClr val="036691"/>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4" name="Shape 134"/>
        <p:cNvGrpSpPr/>
        <p:nvPr/>
      </p:nvGrpSpPr>
      <p:grpSpPr>
        <a:xfrm>
          <a:off x="0" y="0"/>
          <a:ext cx="0" cy="0"/>
          <a:chOff x="0" y="0"/>
          <a:chExt cx="0" cy="0"/>
        </a:xfrm>
      </p:grpSpPr>
      <p:sp>
        <p:nvSpPr>
          <p:cNvPr id="135" name="Google Shape;135;g3538c4b6e8_0_114:notes"/>
          <p:cNvSpPr txBox="1"/>
          <p:nvPr>
            <p:ph idx="1" type="body"/>
          </p:nvPr>
        </p:nvSpPr>
        <p:spPr>
          <a:xfrm>
            <a:off x="685799" y="4343400"/>
            <a:ext cx="5486100" cy="411450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0" i="0" sz="1100" u="none" cap="none" strike="noStrike">
              <a:solidFill>
                <a:schemeClr val="dk1"/>
              </a:solidFill>
              <a:latin typeface="Arial"/>
              <a:ea typeface="Arial"/>
              <a:cs typeface="Arial"/>
              <a:sym typeface="Arial"/>
            </a:endParaRPr>
          </a:p>
        </p:txBody>
      </p:sp>
      <p:sp>
        <p:nvSpPr>
          <p:cNvPr id="136" name="Google Shape;136;g3538c4b6e8_0_1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solidFill>
            <a:schemeClr val="accent1"/>
          </a:solidFill>
          <a:ln cap="flat" cmpd="sng" w="25400">
            <a:solidFill>
              <a:srgbClr val="036691"/>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 name="Shape 140"/>
        <p:cNvGrpSpPr/>
        <p:nvPr/>
      </p:nvGrpSpPr>
      <p:grpSpPr>
        <a:xfrm>
          <a:off x="0" y="0"/>
          <a:ext cx="0" cy="0"/>
          <a:chOff x="0" y="0"/>
          <a:chExt cx="0" cy="0"/>
        </a:xfrm>
      </p:grpSpPr>
      <p:sp>
        <p:nvSpPr>
          <p:cNvPr id="141" name="Google Shape;141;g3538c4b6e8_0_127:notes"/>
          <p:cNvSpPr txBox="1"/>
          <p:nvPr>
            <p:ph idx="1" type="body"/>
          </p:nvPr>
        </p:nvSpPr>
        <p:spPr>
          <a:xfrm>
            <a:off x="685799" y="4343400"/>
            <a:ext cx="5486100" cy="411450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0" i="0" sz="1100" u="none" cap="none" strike="noStrike">
              <a:solidFill>
                <a:schemeClr val="dk1"/>
              </a:solidFill>
              <a:latin typeface="Arial"/>
              <a:ea typeface="Arial"/>
              <a:cs typeface="Arial"/>
              <a:sym typeface="Arial"/>
            </a:endParaRPr>
          </a:p>
        </p:txBody>
      </p:sp>
      <p:sp>
        <p:nvSpPr>
          <p:cNvPr id="142" name="Google Shape;142;g3538c4b6e8_0_1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solidFill>
            <a:schemeClr val="accent1"/>
          </a:solidFill>
          <a:ln cap="flat" cmpd="sng" w="25400">
            <a:solidFill>
              <a:srgbClr val="036691"/>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7" name="Shape 147"/>
        <p:cNvGrpSpPr/>
        <p:nvPr/>
      </p:nvGrpSpPr>
      <p:grpSpPr>
        <a:xfrm>
          <a:off x="0" y="0"/>
          <a:ext cx="0" cy="0"/>
          <a:chOff x="0" y="0"/>
          <a:chExt cx="0" cy="0"/>
        </a:xfrm>
      </p:grpSpPr>
      <p:sp>
        <p:nvSpPr>
          <p:cNvPr id="148" name="Google Shape;148;g1d61fb4654_0_5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1d61fb4654_0_5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4" name="Shape 154"/>
        <p:cNvGrpSpPr/>
        <p:nvPr/>
      </p:nvGrpSpPr>
      <p:grpSpPr>
        <a:xfrm>
          <a:off x="0" y="0"/>
          <a:ext cx="0" cy="0"/>
          <a:chOff x="0" y="0"/>
          <a:chExt cx="0" cy="0"/>
        </a:xfrm>
      </p:grpSpPr>
      <p:sp>
        <p:nvSpPr>
          <p:cNvPr id="155" name="Google Shape;155;p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6" name="Google Shape;156;p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0" name="Shape 160"/>
        <p:cNvGrpSpPr/>
        <p:nvPr/>
      </p:nvGrpSpPr>
      <p:grpSpPr>
        <a:xfrm>
          <a:off x="0" y="0"/>
          <a:ext cx="0" cy="0"/>
          <a:chOff x="0" y="0"/>
          <a:chExt cx="0" cy="0"/>
        </a:xfrm>
      </p:grpSpPr>
      <p:sp>
        <p:nvSpPr>
          <p:cNvPr id="161" name="Google Shape;161;p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2" name="Google Shape;162;p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6" name="Shape 166"/>
        <p:cNvGrpSpPr/>
        <p:nvPr/>
      </p:nvGrpSpPr>
      <p:grpSpPr>
        <a:xfrm>
          <a:off x="0" y="0"/>
          <a:ext cx="0" cy="0"/>
          <a:chOff x="0" y="0"/>
          <a:chExt cx="0" cy="0"/>
        </a:xfrm>
      </p:grpSpPr>
      <p:sp>
        <p:nvSpPr>
          <p:cNvPr id="167" name="Google Shape;167;g1d61fb4654_0_5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g1d61fb4654_0_5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5" name="Shape 175"/>
        <p:cNvGrpSpPr/>
        <p:nvPr/>
      </p:nvGrpSpPr>
      <p:grpSpPr>
        <a:xfrm>
          <a:off x="0" y="0"/>
          <a:ext cx="0" cy="0"/>
          <a:chOff x="0" y="0"/>
          <a:chExt cx="0" cy="0"/>
        </a:xfrm>
      </p:grpSpPr>
      <p:sp>
        <p:nvSpPr>
          <p:cNvPr id="176" name="Google Shape;176;g1d61fb4654_0_635:notes"/>
          <p:cNvSpPr txBox="1"/>
          <p:nvPr>
            <p:ph idx="1" type="body"/>
          </p:nvPr>
        </p:nvSpPr>
        <p:spPr>
          <a:xfrm>
            <a:off x="685799" y="4343400"/>
            <a:ext cx="5486100" cy="411450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0" i="0" sz="1100" u="none" cap="none" strike="noStrike">
              <a:solidFill>
                <a:schemeClr val="dk1"/>
              </a:solidFill>
              <a:latin typeface="Arial"/>
              <a:ea typeface="Arial"/>
              <a:cs typeface="Arial"/>
              <a:sym typeface="Arial"/>
            </a:endParaRPr>
          </a:p>
        </p:txBody>
      </p:sp>
      <p:sp>
        <p:nvSpPr>
          <p:cNvPr id="177" name="Google Shape;177;g1d61fb4654_0_6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solidFill>
            <a:schemeClr val="accent1"/>
          </a:solidFill>
          <a:ln cap="flat" cmpd="sng" w="25400">
            <a:solidFill>
              <a:srgbClr val="036691"/>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0" name="Shape 180"/>
        <p:cNvGrpSpPr/>
        <p:nvPr/>
      </p:nvGrpSpPr>
      <p:grpSpPr>
        <a:xfrm>
          <a:off x="0" y="0"/>
          <a:ext cx="0" cy="0"/>
          <a:chOff x="0" y="0"/>
          <a:chExt cx="0" cy="0"/>
        </a:xfrm>
      </p:grpSpPr>
      <p:sp>
        <p:nvSpPr>
          <p:cNvPr id="181" name="Google Shape;181;g1d61fb4654_0_8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solidFill>
            <a:schemeClr val="accent1"/>
          </a:solidFill>
          <a:ln cap="flat" cmpd="sng" w="25400">
            <a:solidFill>
              <a:srgbClr val="036691"/>
            </a:solidFill>
            <a:prstDash val="solid"/>
            <a:round/>
            <a:headEnd len="sm" w="sm" type="none"/>
            <a:tailEnd len="sm" w="sm" type="none"/>
          </a:ln>
        </p:spPr>
      </p:sp>
      <p:sp>
        <p:nvSpPr>
          <p:cNvPr id="182" name="Google Shape;182;g1d61fb4654_0_866:notes"/>
          <p:cNvSpPr txBox="1"/>
          <p:nvPr>
            <p:ph idx="1" type="body"/>
          </p:nvPr>
        </p:nvSpPr>
        <p:spPr>
          <a:xfrm>
            <a:off x="685799" y="4343400"/>
            <a:ext cx="5486100" cy="411450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 name="Shape 63"/>
        <p:cNvGrpSpPr/>
        <p:nvPr/>
      </p:nvGrpSpPr>
      <p:grpSpPr>
        <a:xfrm>
          <a:off x="0" y="0"/>
          <a:ext cx="0" cy="0"/>
          <a:chOff x="0" y="0"/>
          <a:chExt cx="0" cy="0"/>
        </a:xfrm>
      </p:grpSpPr>
      <p:sp>
        <p:nvSpPr>
          <p:cNvPr id="64" name="Google Shape;64;g3538c4b6e8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g3538c4b6e8_0_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7" name="Shape 187"/>
        <p:cNvGrpSpPr/>
        <p:nvPr/>
      </p:nvGrpSpPr>
      <p:grpSpPr>
        <a:xfrm>
          <a:off x="0" y="0"/>
          <a:ext cx="0" cy="0"/>
          <a:chOff x="0" y="0"/>
          <a:chExt cx="0" cy="0"/>
        </a:xfrm>
      </p:grpSpPr>
      <p:sp>
        <p:nvSpPr>
          <p:cNvPr id="188" name="Google Shape;188;g1d61fb4654_0_7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g1d61fb4654_0_7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5" name="Shape 195"/>
        <p:cNvGrpSpPr/>
        <p:nvPr/>
      </p:nvGrpSpPr>
      <p:grpSpPr>
        <a:xfrm>
          <a:off x="0" y="0"/>
          <a:ext cx="0" cy="0"/>
          <a:chOff x="0" y="0"/>
          <a:chExt cx="0" cy="0"/>
        </a:xfrm>
      </p:grpSpPr>
      <p:sp>
        <p:nvSpPr>
          <p:cNvPr id="196" name="Google Shape;196;g1d61fb4654_0_98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7" name="Google Shape;197;g1d61fb4654_0_98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98" name="Google Shape;198;g1d61fb4654_0_98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4" name="Shape 204"/>
        <p:cNvGrpSpPr/>
        <p:nvPr/>
      </p:nvGrpSpPr>
      <p:grpSpPr>
        <a:xfrm>
          <a:off x="0" y="0"/>
          <a:ext cx="0" cy="0"/>
          <a:chOff x="0" y="0"/>
          <a:chExt cx="0" cy="0"/>
        </a:xfrm>
      </p:grpSpPr>
      <p:sp>
        <p:nvSpPr>
          <p:cNvPr id="205" name="Google Shape;205;p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6" name="Google Shape;206;p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0" name="Shape 210"/>
        <p:cNvGrpSpPr/>
        <p:nvPr/>
      </p:nvGrpSpPr>
      <p:grpSpPr>
        <a:xfrm>
          <a:off x="0" y="0"/>
          <a:ext cx="0" cy="0"/>
          <a:chOff x="0" y="0"/>
          <a:chExt cx="0" cy="0"/>
        </a:xfrm>
      </p:grpSpPr>
      <p:sp>
        <p:nvSpPr>
          <p:cNvPr id="211" name="Google Shape;211;g1d61fb4654_0_12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g1d61fb4654_0_12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9" name="Shape 219"/>
        <p:cNvGrpSpPr/>
        <p:nvPr/>
      </p:nvGrpSpPr>
      <p:grpSpPr>
        <a:xfrm>
          <a:off x="0" y="0"/>
          <a:ext cx="0" cy="0"/>
          <a:chOff x="0" y="0"/>
          <a:chExt cx="0" cy="0"/>
        </a:xfrm>
      </p:grpSpPr>
      <p:sp>
        <p:nvSpPr>
          <p:cNvPr id="220" name="Google Shape;220;p42:notes"/>
          <p:cNvSpPr txBox="1"/>
          <p:nvPr>
            <p:ph idx="1" type="body"/>
          </p:nvPr>
        </p:nvSpPr>
        <p:spPr>
          <a:xfrm>
            <a:off x="685799" y="4343400"/>
            <a:ext cx="5486040" cy="411444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0" i="0" sz="1100" u="none" cap="none" strike="noStrike">
              <a:solidFill>
                <a:schemeClr val="dk1"/>
              </a:solidFill>
              <a:latin typeface="Arial"/>
              <a:ea typeface="Arial"/>
              <a:cs typeface="Arial"/>
              <a:sym typeface="Arial"/>
            </a:endParaRPr>
          </a:p>
        </p:txBody>
      </p:sp>
      <p:sp>
        <p:nvSpPr>
          <p:cNvPr id="221" name="Google Shape;221;p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solidFill>
            <a:schemeClr val="accent1"/>
          </a:solidFill>
          <a:ln cap="flat" cmpd="sng" w="25400">
            <a:solidFill>
              <a:srgbClr val="036691"/>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5" name="Shape 225"/>
        <p:cNvGrpSpPr/>
        <p:nvPr/>
      </p:nvGrpSpPr>
      <p:grpSpPr>
        <a:xfrm>
          <a:off x="0" y="0"/>
          <a:ext cx="0" cy="0"/>
          <a:chOff x="0" y="0"/>
          <a:chExt cx="0" cy="0"/>
        </a:xfrm>
      </p:grpSpPr>
      <p:sp>
        <p:nvSpPr>
          <p:cNvPr id="226" name="Google Shape;226;g1d61fb4654_0_13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g1d61fb4654_0_13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5" name="Shape 235"/>
        <p:cNvGrpSpPr/>
        <p:nvPr/>
      </p:nvGrpSpPr>
      <p:grpSpPr>
        <a:xfrm>
          <a:off x="0" y="0"/>
          <a:ext cx="0" cy="0"/>
          <a:chOff x="0" y="0"/>
          <a:chExt cx="0" cy="0"/>
        </a:xfrm>
      </p:grpSpPr>
      <p:sp>
        <p:nvSpPr>
          <p:cNvPr id="236" name="Google Shape;236;g1d61fb4654_0_14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g1d61fb4654_0_14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3" name="Shape 243"/>
        <p:cNvGrpSpPr/>
        <p:nvPr/>
      </p:nvGrpSpPr>
      <p:grpSpPr>
        <a:xfrm>
          <a:off x="0" y="0"/>
          <a:ext cx="0" cy="0"/>
          <a:chOff x="0" y="0"/>
          <a:chExt cx="0" cy="0"/>
        </a:xfrm>
      </p:grpSpPr>
      <p:sp>
        <p:nvSpPr>
          <p:cNvPr id="244" name="Google Shape;244;g3538c4b6e8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3538c4b6e8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1" name="Shape 251"/>
        <p:cNvGrpSpPr/>
        <p:nvPr/>
      </p:nvGrpSpPr>
      <p:grpSpPr>
        <a:xfrm>
          <a:off x="0" y="0"/>
          <a:ext cx="0" cy="0"/>
          <a:chOff x="0" y="0"/>
          <a:chExt cx="0" cy="0"/>
        </a:xfrm>
      </p:grpSpPr>
      <p:sp>
        <p:nvSpPr>
          <p:cNvPr id="252" name="Google Shape;252;g3538c4b6e8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3538c4b6e8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9" name="Shape 259"/>
        <p:cNvGrpSpPr/>
        <p:nvPr/>
      </p:nvGrpSpPr>
      <p:grpSpPr>
        <a:xfrm>
          <a:off x="0" y="0"/>
          <a:ext cx="0" cy="0"/>
          <a:chOff x="0" y="0"/>
          <a:chExt cx="0" cy="0"/>
        </a:xfrm>
      </p:grpSpPr>
      <p:sp>
        <p:nvSpPr>
          <p:cNvPr id="260" name="Google Shape;260;g1d61fb4654_0_15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g1d61fb4654_0_15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 name="Shape 70"/>
        <p:cNvGrpSpPr/>
        <p:nvPr/>
      </p:nvGrpSpPr>
      <p:grpSpPr>
        <a:xfrm>
          <a:off x="0" y="0"/>
          <a:ext cx="0" cy="0"/>
          <a:chOff x="0" y="0"/>
          <a:chExt cx="0" cy="0"/>
        </a:xfrm>
      </p:grpSpPr>
      <p:sp>
        <p:nvSpPr>
          <p:cNvPr id="71" name="Google Shape;71;p16:notes"/>
          <p:cNvSpPr txBox="1"/>
          <p:nvPr>
            <p:ph idx="1" type="body"/>
          </p:nvPr>
        </p:nvSpPr>
        <p:spPr>
          <a:xfrm>
            <a:off x="685799" y="4343400"/>
            <a:ext cx="5486040" cy="411444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0" i="0" sz="1100" u="none" cap="none" strike="noStrike">
              <a:solidFill>
                <a:schemeClr val="dk1"/>
              </a:solidFill>
              <a:latin typeface="Arial"/>
              <a:ea typeface="Arial"/>
              <a:cs typeface="Arial"/>
              <a:sym typeface="Arial"/>
            </a:endParaRPr>
          </a:p>
        </p:txBody>
      </p:sp>
      <p:sp>
        <p:nvSpPr>
          <p:cNvPr id="72" name="Google Shape;72;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solidFill>
            <a:schemeClr val="accent1"/>
          </a:solidFill>
          <a:ln cap="flat" cmpd="sng" w="25400">
            <a:solidFill>
              <a:srgbClr val="036691"/>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7" name="Shape 267"/>
        <p:cNvGrpSpPr/>
        <p:nvPr/>
      </p:nvGrpSpPr>
      <p:grpSpPr>
        <a:xfrm>
          <a:off x="0" y="0"/>
          <a:ext cx="0" cy="0"/>
          <a:chOff x="0" y="0"/>
          <a:chExt cx="0" cy="0"/>
        </a:xfrm>
      </p:grpSpPr>
      <p:sp>
        <p:nvSpPr>
          <p:cNvPr id="268" name="Google Shape;268;p34:notes"/>
          <p:cNvSpPr txBox="1"/>
          <p:nvPr>
            <p:ph idx="1" type="body"/>
          </p:nvPr>
        </p:nvSpPr>
        <p:spPr>
          <a:xfrm>
            <a:off x="685799" y="4343400"/>
            <a:ext cx="5486040" cy="411444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0" i="0" sz="1100" u="none" cap="none" strike="noStrike">
              <a:solidFill>
                <a:schemeClr val="dk1"/>
              </a:solidFill>
              <a:latin typeface="Arial"/>
              <a:ea typeface="Arial"/>
              <a:cs typeface="Arial"/>
              <a:sym typeface="Arial"/>
            </a:endParaRPr>
          </a:p>
        </p:txBody>
      </p:sp>
      <p:sp>
        <p:nvSpPr>
          <p:cNvPr id="269" name="Google Shape;269;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solidFill>
            <a:schemeClr val="accent1"/>
          </a:solidFill>
          <a:ln cap="flat" cmpd="sng" w="25400">
            <a:solidFill>
              <a:srgbClr val="036691"/>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5" name="Shape 275"/>
        <p:cNvGrpSpPr/>
        <p:nvPr/>
      </p:nvGrpSpPr>
      <p:grpSpPr>
        <a:xfrm>
          <a:off x="0" y="0"/>
          <a:ext cx="0" cy="0"/>
          <a:chOff x="0" y="0"/>
          <a:chExt cx="0" cy="0"/>
        </a:xfrm>
      </p:grpSpPr>
      <p:sp>
        <p:nvSpPr>
          <p:cNvPr id="276" name="Google Shape;276;p36:notes"/>
          <p:cNvSpPr txBox="1"/>
          <p:nvPr>
            <p:ph idx="1" type="body"/>
          </p:nvPr>
        </p:nvSpPr>
        <p:spPr>
          <a:xfrm>
            <a:off x="685799" y="4343400"/>
            <a:ext cx="5486040" cy="411444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0" i="0" sz="1100" u="none" cap="none" strike="noStrike">
              <a:solidFill>
                <a:schemeClr val="dk1"/>
              </a:solidFill>
              <a:latin typeface="Arial"/>
              <a:ea typeface="Arial"/>
              <a:cs typeface="Arial"/>
              <a:sym typeface="Arial"/>
            </a:endParaRPr>
          </a:p>
        </p:txBody>
      </p:sp>
      <p:sp>
        <p:nvSpPr>
          <p:cNvPr id="277" name="Google Shape;277;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solidFill>
            <a:schemeClr val="accent1"/>
          </a:solidFill>
          <a:ln cap="flat" cmpd="sng" w="25400">
            <a:solidFill>
              <a:srgbClr val="036691"/>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0" name="Shape 280"/>
        <p:cNvGrpSpPr/>
        <p:nvPr/>
      </p:nvGrpSpPr>
      <p:grpSpPr>
        <a:xfrm>
          <a:off x="0" y="0"/>
          <a:ext cx="0" cy="0"/>
          <a:chOff x="0" y="0"/>
          <a:chExt cx="0" cy="0"/>
        </a:xfrm>
      </p:grpSpPr>
      <p:sp>
        <p:nvSpPr>
          <p:cNvPr id="281" name="Google Shape;281;p38:notes"/>
          <p:cNvSpPr txBox="1"/>
          <p:nvPr>
            <p:ph idx="1" type="body"/>
          </p:nvPr>
        </p:nvSpPr>
        <p:spPr>
          <a:xfrm>
            <a:off x="685799" y="4343400"/>
            <a:ext cx="5486040" cy="411444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0" i="0" sz="1100" u="none" cap="none" strike="noStrike">
              <a:solidFill>
                <a:schemeClr val="dk1"/>
              </a:solidFill>
              <a:latin typeface="Arial"/>
              <a:ea typeface="Arial"/>
              <a:cs typeface="Arial"/>
              <a:sym typeface="Arial"/>
            </a:endParaRPr>
          </a:p>
        </p:txBody>
      </p:sp>
      <p:sp>
        <p:nvSpPr>
          <p:cNvPr id="282" name="Google Shape;282;p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solidFill>
            <a:schemeClr val="accent1"/>
          </a:solidFill>
          <a:ln cap="flat" cmpd="sng" w="25400">
            <a:solidFill>
              <a:srgbClr val="036691"/>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5" name="Shape 285"/>
        <p:cNvGrpSpPr/>
        <p:nvPr/>
      </p:nvGrpSpPr>
      <p:grpSpPr>
        <a:xfrm>
          <a:off x="0" y="0"/>
          <a:ext cx="0" cy="0"/>
          <a:chOff x="0" y="0"/>
          <a:chExt cx="0" cy="0"/>
        </a:xfrm>
      </p:grpSpPr>
      <p:sp>
        <p:nvSpPr>
          <p:cNvPr id="286" name="Google Shape;286;g1d61fb4654_0_16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g1d61fb4654_0_167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3" name="Shape 293"/>
        <p:cNvGrpSpPr/>
        <p:nvPr/>
      </p:nvGrpSpPr>
      <p:grpSpPr>
        <a:xfrm>
          <a:off x="0" y="0"/>
          <a:ext cx="0" cy="0"/>
          <a:chOff x="0" y="0"/>
          <a:chExt cx="0" cy="0"/>
        </a:xfrm>
      </p:grpSpPr>
      <p:sp>
        <p:nvSpPr>
          <p:cNvPr id="294" name="Google Shape;294;p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5" name="Google Shape;295;p1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9" name="Shape 299"/>
        <p:cNvGrpSpPr/>
        <p:nvPr/>
      </p:nvGrpSpPr>
      <p:grpSpPr>
        <a:xfrm>
          <a:off x="0" y="0"/>
          <a:ext cx="0" cy="0"/>
          <a:chOff x="0" y="0"/>
          <a:chExt cx="0" cy="0"/>
        </a:xfrm>
      </p:grpSpPr>
      <p:sp>
        <p:nvSpPr>
          <p:cNvPr id="300" name="Google Shape;300;p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1" name="Google Shape;301;p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5" name="Shape 305"/>
        <p:cNvGrpSpPr/>
        <p:nvPr/>
      </p:nvGrpSpPr>
      <p:grpSpPr>
        <a:xfrm>
          <a:off x="0" y="0"/>
          <a:ext cx="0" cy="0"/>
          <a:chOff x="0" y="0"/>
          <a:chExt cx="0" cy="0"/>
        </a:xfrm>
      </p:grpSpPr>
      <p:sp>
        <p:nvSpPr>
          <p:cNvPr id="306" name="Google Shape;306;p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7" name="Google Shape;307;p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1" name="Shape 311"/>
        <p:cNvGrpSpPr/>
        <p:nvPr/>
      </p:nvGrpSpPr>
      <p:grpSpPr>
        <a:xfrm>
          <a:off x="0" y="0"/>
          <a:ext cx="0" cy="0"/>
          <a:chOff x="0" y="0"/>
          <a:chExt cx="0" cy="0"/>
        </a:xfrm>
      </p:grpSpPr>
      <p:sp>
        <p:nvSpPr>
          <p:cNvPr id="312" name="Google Shape;312;p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3" name="Google Shape;313;p1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7" name="Shape 317"/>
        <p:cNvGrpSpPr/>
        <p:nvPr/>
      </p:nvGrpSpPr>
      <p:grpSpPr>
        <a:xfrm>
          <a:off x="0" y="0"/>
          <a:ext cx="0" cy="0"/>
          <a:chOff x="0" y="0"/>
          <a:chExt cx="0" cy="0"/>
        </a:xfrm>
      </p:grpSpPr>
      <p:sp>
        <p:nvSpPr>
          <p:cNvPr id="318" name="Google Shape;318;g1d61fb4654_0_16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g1d61fb4654_0_168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6" name="Shape 326"/>
        <p:cNvGrpSpPr/>
        <p:nvPr/>
      </p:nvGrpSpPr>
      <p:grpSpPr>
        <a:xfrm>
          <a:off x="0" y="0"/>
          <a:ext cx="0" cy="0"/>
          <a:chOff x="0" y="0"/>
          <a:chExt cx="0" cy="0"/>
        </a:xfrm>
      </p:grpSpPr>
      <p:sp>
        <p:nvSpPr>
          <p:cNvPr id="327" name="Google Shape;327;p54:notes"/>
          <p:cNvSpPr txBox="1"/>
          <p:nvPr>
            <p:ph idx="1" type="body"/>
          </p:nvPr>
        </p:nvSpPr>
        <p:spPr>
          <a:xfrm>
            <a:off x="685799" y="4343400"/>
            <a:ext cx="5486040" cy="411444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0" i="0" sz="1100" u="none" cap="none" strike="noStrike">
              <a:solidFill>
                <a:schemeClr val="dk1"/>
              </a:solidFill>
              <a:latin typeface="Arial"/>
              <a:ea typeface="Arial"/>
              <a:cs typeface="Arial"/>
              <a:sym typeface="Arial"/>
            </a:endParaRPr>
          </a:p>
        </p:txBody>
      </p:sp>
      <p:sp>
        <p:nvSpPr>
          <p:cNvPr id="328" name="Google Shape;328;p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solidFill>
            <a:schemeClr val="accent1"/>
          </a:solidFill>
          <a:ln cap="flat" cmpd="sng" w="25400">
            <a:solidFill>
              <a:srgbClr val="036691"/>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 name="Shape 77"/>
        <p:cNvGrpSpPr/>
        <p:nvPr/>
      </p:nvGrpSpPr>
      <p:grpSpPr>
        <a:xfrm>
          <a:off x="0" y="0"/>
          <a:ext cx="0" cy="0"/>
          <a:chOff x="0" y="0"/>
          <a:chExt cx="0" cy="0"/>
        </a:xfrm>
      </p:grpSpPr>
      <p:sp>
        <p:nvSpPr>
          <p:cNvPr id="78" name="Google Shape;78;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solidFill>
            <a:schemeClr val="accent1"/>
          </a:solidFill>
          <a:ln cap="flat" cmpd="sng" w="25400">
            <a:solidFill>
              <a:srgbClr val="036691"/>
            </a:solidFill>
            <a:prstDash val="solid"/>
            <a:round/>
            <a:headEnd len="sm" w="sm" type="none"/>
            <a:tailEnd len="sm" w="sm" type="none"/>
          </a:ln>
        </p:spPr>
      </p:sp>
      <p:sp>
        <p:nvSpPr>
          <p:cNvPr id="79" name="Google Shape;79;p18:notes"/>
          <p:cNvSpPr txBox="1"/>
          <p:nvPr>
            <p:ph idx="1" type="body"/>
          </p:nvPr>
        </p:nvSpPr>
        <p:spPr>
          <a:xfrm>
            <a:off x="685799" y="4343400"/>
            <a:ext cx="5486040" cy="411444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1" name="Shape 331"/>
        <p:cNvGrpSpPr/>
        <p:nvPr/>
      </p:nvGrpSpPr>
      <p:grpSpPr>
        <a:xfrm>
          <a:off x="0" y="0"/>
          <a:ext cx="0" cy="0"/>
          <a:chOff x="0" y="0"/>
          <a:chExt cx="0" cy="0"/>
        </a:xfrm>
      </p:grpSpPr>
      <p:sp>
        <p:nvSpPr>
          <p:cNvPr id="332" name="Google Shape;332;p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3" name="Google Shape;333;p8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7" name="Shape 337"/>
        <p:cNvGrpSpPr/>
        <p:nvPr/>
      </p:nvGrpSpPr>
      <p:grpSpPr>
        <a:xfrm>
          <a:off x="0" y="0"/>
          <a:ext cx="0" cy="0"/>
          <a:chOff x="0" y="0"/>
          <a:chExt cx="0" cy="0"/>
        </a:xfrm>
      </p:grpSpPr>
      <p:sp>
        <p:nvSpPr>
          <p:cNvPr id="338" name="Google Shape;338;p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9" name="Google Shape;339;p10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3" name="Shape 343"/>
        <p:cNvGrpSpPr/>
        <p:nvPr/>
      </p:nvGrpSpPr>
      <p:grpSpPr>
        <a:xfrm>
          <a:off x="0" y="0"/>
          <a:ext cx="0" cy="0"/>
          <a:chOff x="0" y="0"/>
          <a:chExt cx="0" cy="0"/>
        </a:xfrm>
      </p:grpSpPr>
      <p:sp>
        <p:nvSpPr>
          <p:cNvPr id="344" name="Google Shape;344;g1d61fb4654_0_18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g1d61fb4654_0_180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3" name="Shape 353"/>
        <p:cNvGrpSpPr/>
        <p:nvPr/>
      </p:nvGrpSpPr>
      <p:grpSpPr>
        <a:xfrm>
          <a:off x="0" y="0"/>
          <a:ext cx="0" cy="0"/>
          <a:chOff x="0" y="0"/>
          <a:chExt cx="0" cy="0"/>
        </a:xfrm>
      </p:grpSpPr>
      <p:sp>
        <p:nvSpPr>
          <p:cNvPr id="354" name="Google Shape;354;g1d61fb4654_0_19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1d61fb4654_0_19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1" name="Shape 361"/>
        <p:cNvGrpSpPr/>
        <p:nvPr/>
      </p:nvGrpSpPr>
      <p:grpSpPr>
        <a:xfrm>
          <a:off x="0" y="0"/>
          <a:ext cx="0" cy="0"/>
          <a:chOff x="0" y="0"/>
          <a:chExt cx="0" cy="0"/>
        </a:xfrm>
      </p:grpSpPr>
      <p:sp>
        <p:nvSpPr>
          <p:cNvPr id="362" name="Google Shape;362;p14:notes"/>
          <p:cNvSpPr txBox="1"/>
          <p:nvPr>
            <p:ph idx="1" type="body"/>
          </p:nvPr>
        </p:nvSpPr>
        <p:spPr>
          <a:xfrm>
            <a:off x="685799" y="4343400"/>
            <a:ext cx="5486040" cy="411444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0" i="0" sz="1100" u="none" cap="none" strike="noStrike">
              <a:solidFill>
                <a:schemeClr val="dk1"/>
              </a:solidFill>
              <a:latin typeface="Arial"/>
              <a:ea typeface="Arial"/>
              <a:cs typeface="Arial"/>
              <a:sym typeface="Arial"/>
            </a:endParaRPr>
          </a:p>
        </p:txBody>
      </p:sp>
      <p:sp>
        <p:nvSpPr>
          <p:cNvPr id="363" name="Google Shape;363;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solidFill>
            <a:schemeClr val="accent1"/>
          </a:solidFill>
          <a:ln cap="flat" cmpd="sng" w="25400">
            <a:solidFill>
              <a:srgbClr val="036691"/>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0" name="Shape 370"/>
        <p:cNvGrpSpPr/>
        <p:nvPr/>
      </p:nvGrpSpPr>
      <p:grpSpPr>
        <a:xfrm>
          <a:off x="0" y="0"/>
          <a:ext cx="0" cy="0"/>
          <a:chOff x="0" y="0"/>
          <a:chExt cx="0" cy="0"/>
        </a:xfrm>
      </p:grpSpPr>
      <p:sp>
        <p:nvSpPr>
          <p:cNvPr id="371" name="Google Shape;371;g1d61fb4654_0_2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g1d61fb4654_0_21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7" name="Shape 377"/>
        <p:cNvGrpSpPr/>
        <p:nvPr/>
      </p:nvGrpSpPr>
      <p:grpSpPr>
        <a:xfrm>
          <a:off x="0" y="0"/>
          <a:ext cx="0" cy="0"/>
          <a:chOff x="0" y="0"/>
          <a:chExt cx="0" cy="0"/>
        </a:xfrm>
      </p:grpSpPr>
      <p:sp>
        <p:nvSpPr>
          <p:cNvPr id="378" name="Google Shape;378;g1d61fb4654_0_2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9" name="Google Shape;379;g1d61fb4654_0_21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3" name="Shape 383"/>
        <p:cNvGrpSpPr/>
        <p:nvPr/>
      </p:nvGrpSpPr>
      <p:grpSpPr>
        <a:xfrm>
          <a:off x="0" y="0"/>
          <a:ext cx="0" cy="0"/>
          <a:chOff x="0" y="0"/>
          <a:chExt cx="0" cy="0"/>
        </a:xfrm>
      </p:grpSpPr>
      <p:sp>
        <p:nvSpPr>
          <p:cNvPr id="384" name="Google Shape;384;p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5" name="Google Shape;385;p1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9" name="Shape 389"/>
        <p:cNvGrpSpPr/>
        <p:nvPr/>
      </p:nvGrpSpPr>
      <p:grpSpPr>
        <a:xfrm>
          <a:off x="0" y="0"/>
          <a:ext cx="0" cy="0"/>
          <a:chOff x="0" y="0"/>
          <a:chExt cx="0" cy="0"/>
        </a:xfrm>
      </p:grpSpPr>
      <p:sp>
        <p:nvSpPr>
          <p:cNvPr id="390" name="Google Shape;390;g3538c4b6e8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3538c4b6e8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6" name="Shape 396"/>
        <p:cNvGrpSpPr/>
        <p:nvPr/>
      </p:nvGrpSpPr>
      <p:grpSpPr>
        <a:xfrm>
          <a:off x="0" y="0"/>
          <a:ext cx="0" cy="0"/>
          <a:chOff x="0" y="0"/>
          <a:chExt cx="0" cy="0"/>
        </a:xfrm>
      </p:grpSpPr>
      <p:sp>
        <p:nvSpPr>
          <p:cNvPr id="397" name="Google Shape;397;p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8" name="Google Shape;398;p1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 name="Shape 86"/>
        <p:cNvGrpSpPr/>
        <p:nvPr/>
      </p:nvGrpSpPr>
      <p:grpSpPr>
        <a:xfrm>
          <a:off x="0" y="0"/>
          <a:ext cx="0" cy="0"/>
          <a:chOff x="0" y="0"/>
          <a:chExt cx="0" cy="0"/>
        </a:xfrm>
      </p:grpSpPr>
      <p:sp>
        <p:nvSpPr>
          <p:cNvPr id="87" name="Google Shape;87;p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8" name="Google Shape;88;p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2" name="Shape 402"/>
        <p:cNvGrpSpPr/>
        <p:nvPr/>
      </p:nvGrpSpPr>
      <p:grpSpPr>
        <a:xfrm>
          <a:off x="0" y="0"/>
          <a:ext cx="0" cy="0"/>
          <a:chOff x="0" y="0"/>
          <a:chExt cx="0" cy="0"/>
        </a:xfrm>
      </p:grpSpPr>
      <p:sp>
        <p:nvSpPr>
          <p:cNvPr id="403" name="Google Shape;403;p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4" name="Google Shape;404;p1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8" name="Shape 408"/>
        <p:cNvGrpSpPr/>
        <p:nvPr/>
      </p:nvGrpSpPr>
      <p:grpSpPr>
        <a:xfrm>
          <a:off x="0" y="0"/>
          <a:ext cx="0" cy="0"/>
          <a:chOff x="0" y="0"/>
          <a:chExt cx="0" cy="0"/>
        </a:xfrm>
      </p:grpSpPr>
      <p:sp>
        <p:nvSpPr>
          <p:cNvPr id="409" name="Google Shape;409;g1d61fb4654_0_19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g1d61fb4654_0_19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7" name="Shape 417"/>
        <p:cNvGrpSpPr/>
        <p:nvPr/>
      </p:nvGrpSpPr>
      <p:grpSpPr>
        <a:xfrm>
          <a:off x="0" y="0"/>
          <a:ext cx="0" cy="0"/>
          <a:chOff x="0" y="0"/>
          <a:chExt cx="0" cy="0"/>
        </a:xfrm>
      </p:grpSpPr>
      <p:sp>
        <p:nvSpPr>
          <p:cNvPr id="418" name="Google Shape;418;g1d61fb4654_0_20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g1d61fb4654_0_20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4" name="Shape 424"/>
        <p:cNvGrpSpPr/>
        <p:nvPr/>
      </p:nvGrpSpPr>
      <p:grpSpPr>
        <a:xfrm>
          <a:off x="0" y="0"/>
          <a:ext cx="0" cy="0"/>
          <a:chOff x="0" y="0"/>
          <a:chExt cx="0" cy="0"/>
        </a:xfrm>
      </p:grpSpPr>
      <p:sp>
        <p:nvSpPr>
          <p:cNvPr id="425" name="Google Shape;425;g3538c4b6e8_0_211:notes"/>
          <p:cNvSpPr txBox="1"/>
          <p:nvPr>
            <p:ph idx="1" type="body"/>
          </p:nvPr>
        </p:nvSpPr>
        <p:spPr>
          <a:xfrm>
            <a:off x="685799" y="4343400"/>
            <a:ext cx="5486100" cy="411450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0" i="0" sz="1100" u="none" cap="none" strike="noStrike">
              <a:solidFill>
                <a:schemeClr val="dk1"/>
              </a:solidFill>
              <a:latin typeface="Arial"/>
              <a:ea typeface="Arial"/>
              <a:cs typeface="Arial"/>
              <a:sym typeface="Arial"/>
            </a:endParaRPr>
          </a:p>
        </p:txBody>
      </p:sp>
      <p:sp>
        <p:nvSpPr>
          <p:cNvPr id="426" name="Google Shape;426;g3538c4b6e8_0_2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solidFill>
            <a:schemeClr val="accent1"/>
          </a:solidFill>
          <a:ln cap="flat" cmpd="sng" w="25400">
            <a:solidFill>
              <a:srgbClr val="036691"/>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2" name="Shape 432"/>
        <p:cNvGrpSpPr/>
        <p:nvPr/>
      </p:nvGrpSpPr>
      <p:grpSpPr>
        <a:xfrm>
          <a:off x="0" y="0"/>
          <a:ext cx="0" cy="0"/>
          <a:chOff x="0" y="0"/>
          <a:chExt cx="0" cy="0"/>
        </a:xfrm>
      </p:grpSpPr>
      <p:sp>
        <p:nvSpPr>
          <p:cNvPr id="433" name="Google Shape;433;g1d61fb4654_0_2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g1d61fb4654_0_21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9" name="Shape 439"/>
        <p:cNvGrpSpPr/>
        <p:nvPr/>
      </p:nvGrpSpPr>
      <p:grpSpPr>
        <a:xfrm>
          <a:off x="0" y="0"/>
          <a:ext cx="0" cy="0"/>
          <a:chOff x="0" y="0"/>
          <a:chExt cx="0" cy="0"/>
        </a:xfrm>
      </p:grpSpPr>
      <p:sp>
        <p:nvSpPr>
          <p:cNvPr id="440" name="Google Shape;440;p30:notes"/>
          <p:cNvSpPr txBox="1"/>
          <p:nvPr>
            <p:ph idx="1" type="body"/>
          </p:nvPr>
        </p:nvSpPr>
        <p:spPr>
          <a:xfrm>
            <a:off x="685799" y="4343400"/>
            <a:ext cx="5486040" cy="411444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0" i="0" sz="1100" u="none" cap="none" strike="noStrike">
              <a:solidFill>
                <a:schemeClr val="dk1"/>
              </a:solidFill>
              <a:latin typeface="Arial"/>
              <a:ea typeface="Arial"/>
              <a:cs typeface="Arial"/>
              <a:sym typeface="Arial"/>
            </a:endParaRPr>
          </a:p>
        </p:txBody>
      </p:sp>
      <p:sp>
        <p:nvSpPr>
          <p:cNvPr id="441" name="Google Shape;441;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solidFill>
            <a:schemeClr val="accent1"/>
          </a:solidFill>
          <a:ln cap="flat" cmpd="sng" w="25400">
            <a:solidFill>
              <a:srgbClr val="036691"/>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4" name="Shape 444"/>
        <p:cNvGrpSpPr/>
        <p:nvPr/>
      </p:nvGrpSpPr>
      <p:grpSpPr>
        <a:xfrm>
          <a:off x="0" y="0"/>
          <a:ext cx="0" cy="0"/>
          <a:chOff x="0" y="0"/>
          <a:chExt cx="0" cy="0"/>
        </a:xfrm>
      </p:grpSpPr>
      <p:sp>
        <p:nvSpPr>
          <p:cNvPr id="445" name="Google Shape;445;p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6" name="Google Shape;446;p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0" name="Shape 450"/>
        <p:cNvGrpSpPr/>
        <p:nvPr/>
      </p:nvGrpSpPr>
      <p:grpSpPr>
        <a:xfrm>
          <a:off x="0" y="0"/>
          <a:ext cx="0" cy="0"/>
          <a:chOff x="0" y="0"/>
          <a:chExt cx="0" cy="0"/>
        </a:xfrm>
      </p:grpSpPr>
      <p:sp>
        <p:nvSpPr>
          <p:cNvPr id="451" name="Google Shape;451;g1d61fb4654_0_2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g1d61fb4654_0_21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7" name="Shape 457"/>
        <p:cNvGrpSpPr/>
        <p:nvPr/>
      </p:nvGrpSpPr>
      <p:grpSpPr>
        <a:xfrm>
          <a:off x="0" y="0"/>
          <a:ext cx="0" cy="0"/>
          <a:chOff x="0" y="0"/>
          <a:chExt cx="0" cy="0"/>
        </a:xfrm>
      </p:grpSpPr>
      <p:sp>
        <p:nvSpPr>
          <p:cNvPr id="458" name="Google Shape;458;g3538c4b6e8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9" name="Google Shape;459;g3538c4b6e8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5" name="Shape 465"/>
        <p:cNvGrpSpPr/>
        <p:nvPr/>
      </p:nvGrpSpPr>
      <p:grpSpPr>
        <a:xfrm>
          <a:off x="0" y="0"/>
          <a:ext cx="0" cy="0"/>
          <a:chOff x="0" y="0"/>
          <a:chExt cx="0" cy="0"/>
        </a:xfrm>
      </p:grpSpPr>
      <p:sp>
        <p:nvSpPr>
          <p:cNvPr id="466" name="Google Shape;466;g3538c4b6e8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7" name="Google Shape;467;g3538c4b6e8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 name="Shape 92"/>
        <p:cNvGrpSpPr/>
        <p:nvPr/>
      </p:nvGrpSpPr>
      <p:grpSpPr>
        <a:xfrm>
          <a:off x="0" y="0"/>
          <a:ext cx="0" cy="0"/>
          <a:chOff x="0" y="0"/>
          <a:chExt cx="0" cy="0"/>
        </a:xfrm>
      </p:grpSpPr>
      <p:sp>
        <p:nvSpPr>
          <p:cNvPr id="93" name="Google Shape;93;p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4" name="Google Shape;94;p1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2" name="Shape 472"/>
        <p:cNvGrpSpPr/>
        <p:nvPr/>
      </p:nvGrpSpPr>
      <p:grpSpPr>
        <a:xfrm>
          <a:off x="0" y="0"/>
          <a:ext cx="0" cy="0"/>
          <a:chOff x="0" y="0"/>
          <a:chExt cx="0" cy="0"/>
        </a:xfrm>
      </p:grpSpPr>
      <p:sp>
        <p:nvSpPr>
          <p:cNvPr id="473" name="Google Shape;473;g1d61fb4654_0_2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g1d61fb4654_0_217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9" name="Shape 479"/>
        <p:cNvGrpSpPr/>
        <p:nvPr/>
      </p:nvGrpSpPr>
      <p:grpSpPr>
        <a:xfrm>
          <a:off x="0" y="0"/>
          <a:ext cx="0" cy="0"/>
          <a:chOff x="0" y="0"/>
          <a:chExt cx="0" cy="0"/>
        </a:xfrm>
      </p:grpSpPr>
      <p:sp>
        <p:nvSpPr>
          <p:cNvPr id="480" name="Google Shape;480;g3538c4b6e8_0_188:notes"/>
          <p:cNvSpPr txBox="1"/>
          <p:nvPr>
            <p:ph idx="1" type="body"/>
          </p:nvPr>
        </p:nvSpPr>
        <p:spPr>
          <a:xfrm>
            <a:off x="685799" y="4343400"/>
            <a:ext cx="5486100" cy="411450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0" i="0" sz="1100" u="none" cap="none" strike="noStrike">
              <a:solidFill>
                <a:schemeClr val="dk1"/>
              </a:solidFill>
              <a:latin typeface="Arial"/>
              <a:ea typeface="Arial"/>
              <a:cs typeface="Arial"/>
              <a:sym typeface="Arial"/>
            </a:endParaRPr>
          </a:p>
        </p:txBody>
      </p:sp>
      <p:sp>
        <p:nvSpPr>
          <p:cNvPr id="481" name="Google Shape;481;g3538c4b6e8_0_18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solidFill>
            <a:schemeClr val="accent1"/>
          </a:solidFill>
          <a:ln cap="flat" cmpd="sng" w="25400">
            <a:solidFill>
              <a:srgbClr val="036691"/>
            </a:solidFill>
            <a:prstDash val="solid"/>
            <a:round/>
            <a:headEnd len="sm" w="sm" type="none"/>
            <a:tailEnd len="sm" w="sm" type="none"/>
          </a:ln>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4" name="Shape 484"/>
        <p:cNvGrpSpPr/>
        <p:nvPr/>
      </p:nvGrpSpPr>
      <p:grpSpPr>
        <a:xfrm>
          <a:off x="0" y="0"/>
          <a:ext cx="0" cy="0"/>
          <a:chOff x="0" y="0"/>
          <a:chExt cx="0" cy="0"/>
        </a:xfrm>
      </p:grpSpPr>
      <p:sp>
        <p:nvSpPr>
          <p:cNvPr id="485" name="Google Shape;485;g549e23549f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6" name="Google Shape;486;g549e23549f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9" name="Shape 489"/>
        <p:cNvGrpSpPr/>
        <p:nvPr/>
      </p:nvGrpSpPr>
      <p:grpSpPr>
        <a:xfrm>
          <a:off x="0" y="0"/>
          <a:ext cx="0" cy="0"/>
          <a:chOff x="0" y="0"/>
          <a:chExt cx="0" cy="0"/>
        </a:xfrm>
      </p:grpSpPr>
      <p:sp>
        <p:nvSpPr>
          <p:cNvPr id="490" name="Google Shape;490;g1d61fb4654_0_2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g1d61fb4654_0_219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6" name="Shape 496"/>
        <p:cNvGrpSpPr/>
        <p:nvPr/>
      </p:nvGrpSpPr>
      <p:grpSpPr>
        <a:xfrm>
          <a:off x="0" y="0"/>
          <a:ext cx="0" cy="0"/>
          <a:chOff x="0" y="0"/>
          <a:chExt cx="0" cy="0"/>
        </a:xfrm>
      </p:grpSpPr>
      <p:sp>
        <p:nvSpPr>
          <p:cNvPr id="497" name="Google Shape;497;g549e23549f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8" name="Google Shape;498;g549e23549f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4" name="Shape 504"/>
        <p:cNvGrpSpPr/>
        <p:nvPr/>
      </p:nvGrpSpPr>
      <p:grpSpPr>
        <a:xfrm>
          <a:off x="0" y="0"/>
          <a:ext cx="0" cy="0"/>
          <a:chOff x="0" y="0"/>
          <a:chExt cx="0" cy="0"/>
        </a:xfrm>
      </p:grpSpPr>
      <p:sp>
        <p:nvSpPr>
          <p:cNvPr id="505" name="Google Shape;505;p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6" name="Google Shape;506;p1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0" name="Shape 510"/>
        <p:cNvGrpSpPr/>
        <p:nvPr/>
      </p:nvGrpSpPr>
      <p:grpSpPr>
        <a:xfrm>
          <a:off x="0" y="0"/>
          <a:ext cx="0" cy="0"/>
          <a:chOff x="0" y="0"/>
          <a:chExt cx="0" cy="0"/>
        </a:xfrm>
      </p:grpSpPr>
      <p:sp>
        <p:nvSpPr>
          <p:cNvPr id="511" name="Google Shape;511;g1d61fb4654_0_2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g1d61fb4654_0_219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8" name="Shape 518"/>
        <p:cNvGrpSpPr/>
        <p:nvPr/>
      </p:nvGrpSpPr>
      <p:grpSpPr>
        <a:xfrm>
          <a:off x="0" y="0"/>
          <a:ext cx="0" cy="0"/>
          <a:chOff x="0" y="0"/>
          <a:chExt cx="0" cy="0"/>
        </a:xfrm>
      </p:grpSpPr>
      <p:sp>
        <p:nvSpPr>
          <p:cNvPr id="519" name="Google Shape;519;g1d61fb4654_0_22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0" name="Google Shape;520;g1d61fb4654_0_22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6" name="Shape 526"/>
        <p:cNvGrpSpPr/>
        <p:nvPr/>
      </p:nvGrpSpPr>
      <p:grpSpPr>
        <a:xfrm>
          <a:off x="0" y="0"/>
          <a:ext cx="0" cy="0"/>
          <a:chOff x="0" y="0"/>
          <a:chExt cx="0" cy="0"/>
        </a:xfrm>
      </p:grpSpPr>
      <p:sp>
        <p:nvSpPr>
          <p:cNvPr id="527" name="Google Shape;527;g3538c4b6e8_0_1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8" name="Google Shape;528;g3538c4b6e8_0_1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4" name="Shape 534"/>
        <p:cNvGrpSpPr/>
        <p:nvPr/>
      </p:nvGrpSpPr>
      <p:grpSpPr>
        <a:xfrm>
          <a:off x="0" y="0"/>
          <a:ext cx="0" cy="0"/>
          <a:chOff x="0" y="0"/>
          <a:chExt cx="0" cy="0"/>
        </a:xfrm>
      </p:grpSpPr>
      <p:sp>
        <p:nvSpPr>
          <p:cNvPr id="535" name="Google Shape;535;g3538c4b6e8_0_206:notes"/>
          <p:cNvSpPr txBox="1"/>
          <p:nvPr>
            <p:ph idx="1" type="body"/>
          </p:nvPr>
        </p:nvSpPr>
        <p:spPr>
          <a:xfrm>
            <a:off x="685799" y="4343400"/>
            <a:ext cx="5486100" cy="411450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0" i="0" sz="1100" u="none" cap="none" strike="noStrike">
              <a:solidFill>
                <a:schemeClr val="dk1"/>
              </a:solidFill>
              <a:latin typeface="Arial"/>
              <a:ea typeface="Arial"/>
              <a:cs typeface="Arial"/>
              <a:sym typeface="Arial"/>
            </a:endParaRPr>
          </a:p>
        </p:txBody>
      </p:sp>
      <p:sp>
        <p:nvSpPr>
          <p:cNvPr id="536" name="Google Shape;536;g3538c4b6e8_0_20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solidFill>
            <a:schemeClr val="accent1"/>
          </a:solidFill>
          <a:ln cap="flat" cmpd="sng" w="25400">
            <a:solidFill>
              <a:srgbClr val="036691"/>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 name="Shape 98"/>
        <p:cNvGrpSpPr/>
        <p:nvPr/>
      </p:nvGrpSpPr>
      <p:grpSpPr>
        <a:xfrm>
          <a:off x="0" y="0"/>
          <a:ext cx="0" cy="0"/>
          <a:chOff x="0" y="0"/>
          <a:chExt cx="0" cy="0"/>
        </a:xfrm>
      </p:grpSpPr>
      <p:sp>
        <p:nvSpPr>
          <p:cNvPr id="99" name="Google Shape;99;g1d61fb4654_0_2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g1d61fb4654_0_2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9" name="Shape 539"/>
        <p:cNvGrpSpPr/>
        <p:nvPr/>
      </p:nvGrpSpPr>
      <p:grpSpPr>
        <a:xfrm>
          <a:off x="0" y="0"/>
          <a:ext cx="0" cy="0"/>
          <a:chOff x="0" y="0"/>
          <a:chExt cx="0" cy="0"/>
        </a:xfrm>
      </p:grpSpPr>
      <p:sp>
        <p:nvSpPr>
          <p:cNvPr id="540" name="Google Shape;540;g3538c4b6e8_0_2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1" name="Google Shape;541;g3538c4b6e8_0_2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7" name="Shape 547"/>
        <p:cNvGrpSpPr/>
        <p:nvPr/>
      </p:nvGrpSpPr>
      <p:grpSpPr>
        <a:xfrm>
          <a:off x="0" y="0"/>
          <a:ext cx="0" cy="0"/>
          <a:chOff x="0" y="0"/>
          <a:chExt cx="0" cy="0"/>
        </a:xfrm>
      </p:grpSpPr>
      <p:sp>
        <p:nvSpPr>
          <p:cNvPr id="548" name="Google Shape;548;g3538c4b6e8_0_2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9" name="Google Shape;549;g3538c4b6e8_0_2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5" name="Shape 555"/>
        <p:cNvGrpSpPr/>
        <p:nvPr/>
      </p:nvGrpSpPr>
      <p:grpSpPr>
        <a:xfrm>
          <a:off x="0" y="0"/>
          <a:ext cx="0" cy="0"/>
          <a:chOff x="0" y="0"/>
          <a:chExt cx="0" cy="0"/>
        </a:xfrm>
      </p:grpSpPr>
      <p:sp>
        <p:nvSpPr>
          <p:cNvPr id="556" name="Google Shape;556;g3538c4b6e8_0_238:notes"/>
          <p:cNvSpPr txBox="1"/>
          <p:nvPr>
            <p:ph idx="1" type="body"/>
          </p:nvPr>
        </p:nvSpPr>
        <p:spPr>
          <a:xfrm>
            <a:off x="685799" y="4343400"/>
            <a:ext cx="5486100" cy="411450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0" i="0" sz="1100" u="none" cap="none" strike="noStrike">
              <a:solidFill>
                <a:schemeClr val="dk1"/>
              </a:solidFill>
              <a:latin typeface="Arial"/>
              <a:ea typeface="Arial"/>
              <a:cs typeface="Arial"/>
              <a:sym typeface="Arial"/>
            </a:endParaRPr>
          </a:p>
        </p:txBody>
      </p:sp>
      <p:sp>
        <p:nvSpPr>
          <p:cNvPr id="557" name="Google Shape;557;g3538c4b6e8_0_2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solidFill>
            <a:schemeClr val="accent1"/>
          </a:solidFill>
          <a:ln cap="flat" cmpd="sng" w="25400">
            <a:solidFill>
              <a:srgbClr val="036691"/>
            </a:solidFill>
            <a:prstDash val="solid"/>
            <a:round/>
            <a:headEnd len="sm" w="sm" type="none"/>
            <a:tailEnd len="sm" w="sm" type="none"/>
          </a:ln>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1" name="Shape 561"/>
        <p:cNvGrpSpPr/>
        <p:nvPr/>
      </p:nvGrpSpPr>
      <p:grpSpPr>
        <a:xfrm>
          <a:off x="0" y="0"/>
          <a:ext cx="0" cy="0"/>
          <a:chOff x="0" y="0"/>
          <a:chExt cx="0" cy="0"/>
        </a:xfrm>
      </p:grpSpPr>
      <p:sp>
        <p:nvSpPr>
          <p:cNvPr id="562" name="Google Shape;562;g3538c4b6e8_0_250:notes"/>
          <p:cNvSpPr txBox="1"/>
          <p:nvPr>
            <p:ph idx="1" type="body"/>
          </p:nvPr>
        </p:nvSpPr>
        <p:spPr>
          <a:xfrm>
            <a:off x="685799" y="4343400"/>
            <a:ext cx="5486100" cy="411450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0" i="0" sz="1100" u="none" cap="none" strike="noStrike">
              <a:solidFill>
                <a:schemeClr val="dk1"/>
              </a:solidFill>
              <a:latin typeface="Arial"/>
              <a:ea typeface="Arial"/>
              <a:cs typeface="Arial"/>
              <a:sym typeface="Arial"/>
            </a:endParaRPr>
          </a:p>
        </p:txBody>
      </p:sp>
      <p:sp>
        <p:nvSpPr>
          <p:cNvPr id="563" name="Google Shape;563;g3538c4b6e8_0_2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solidFill>
            <a:schemeClr val="accent1"/>
          </a:solidFill>
          <a:ln cap="flat" cmpd="sng" w="25400">
            <a:solidFill>
              <a:srgbClr val="036691"/>
            </a:solidFill>
            <a:prstDash val="solid"/>
            <a:round/>
            <a:headEnd len="sm" w="sm" type="none"/>
            <a:tailEnd len="sm" w="sm" type="none"/>
          </a:ln>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7" name="Shape 567"/>
        <p:cNvGrpSpPr/>
        <p:nvPr/>
      </p:nvGrpSpPr>
      <p:grpSpPr>
        <a:xfrm>
          <a:off x="0" y="0"/>
          <a:ext cx="0" cy="0"/>
          <a:chOff x="0" y="0"/>
          <a:chExt cx="0" cy="0"/>
        </a:xfrm>
      </p:grpSpPr>
      <p:sp>
        <p:nvSpPr>
          <p:cNvPr id="568" name="Google Shape;568;g1d61fb4654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9" name="Google Shape;569;g1d61fb4654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2" name="Shape 572"/>
        <p:cNvGrpSpPr/>
        <p:nvPr/>
      </p:nvGrpSpPr>
      <p:grpSpPr>
        <a:xfrm>
          <a:off x="0" y="0"/>
          <a:ext cx="0" cy="0"/>
          <a:chOff x="0" y="0"/>
          <a:chExt cx="0" cy="0"/>
        </a:xfrm>
      </p:grpSpPr>
      <p:sp>
        <p:nvSpPr>
          <p:cNvPr id="573" name="Google Shape;573;g3538c4b6e8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g3538c4b6e8_0_1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2" name="Shape 582"/>
        <p:cNvGrpSpPr/>
        <p:nvPr/>
      </p:nvGrpSpPr>
      <p:grpSpPr>
        <a:xfrm>
          <a:off x="0" y="0"/>
          <a:ext cx="0" cy="0"/>
          <a:chOff x="0" y="0"/>
          <a:chExt cx="0" cy="0"/>
        </a:xfrm>
      </p:grpSpPr>
      <p:sp>
        <p:nvSpPr>
          <p:cNvPr id="583" name="Google Shape;583;g1d61fb4654_0_16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4" name="Google Shape;584;g1d61fb4654_0_16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8" name="Shape 588"/>
        <p:cNvGrpSpPr/>
        <p:nvPr/>
      </p:nvGrpSpPr>
      <p:grpSpPr>
        <a:xfrm>
          <a:off x="0" y="0"/>
          <a:ext cx="0" cy="0"/>
          <a:chOff x="0" y="0"/>
          <a:chExt cx="0" cy="0"/>
        </a:xfrm>
      </p:grpSpPr>
      <p:sp>
        <p:nvSpPr>
          <p:cNvPr id="589" name="Google Shape;589;g3538c4b6e8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g3538c4b6e8_0_1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7" name="Shape 597"/>
        <p:cNvGrpSpPr/>
        <p:nvPr/>
      </p:nvGrpSpPr>
      <p:grpSpPr>
        <a:xfrm>
          <a:off x="0" y="0"/>
          <a:ext cx="0" cy="0"/>
          <a:chOff x="0" y="0"/>
          <a:chExt cx="0" cy="0"/>
        </a:xfrm>
      </p:grpSpPr>
      <p:sp>
        <p:nvSpPr>
          <p:cNvPr id="598" name="Google Shape;598;g3538c4b6e8_0_182:notes"/>
          <p:cNvSpPr txBox="1"/>
          <p:nvPr>
            <p:ph idx="1" type="body"/>
          </p:nvPr>
        </p:nvSpPr>
        <p:spPr>
          <a:xfrm>
            <a:off x="685799" y="4343400"/>
            <a:ext cx="5486100" cy="411450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0" i="0" sz="1100" u="none" cap="none" strike="noStrike">
              <a:solidFill>
                <a:schemeClr val="dk1"/>
              </a:solidFill>
              <a:latin typeface="Arial"/>
              <a:ea typeface="Arial"/>
              <a:cs typeface="Arial"/>
              <a:sym typeface="Arial"/>
            </a:endParaRPr>
          </a:p>
        </p:txBody>
      </p:sp>
      <p:sp>
        <p:nvSpPr>
          <p:cNvPr id="599" name="Google Shape;599;g3538c4b6e8_0_18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solidFill>
            <a:schemeClr val="accent1"/>
          </a:solidFill>
          <a:ln cap="flat" cmpd="sng" w="25400">
            <a:solidFill>
              <a:srgbClr val="036691"/>
            </a:solidFill>
            <a:prstDash val="solid"/>
            <a:round/>
            <a:headEnd len="sm" w="sm" type="none"/>
            <a:tailEnd len="sm" w="sm" type="none"/>
          </a:ln>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4" name="Shape 604"/>
        <p:cNvGrpSpPr/>
        <p:nvPr/>
      </p:nvGrpSpPr>
      <p:grpSpPr>
        <a:xfrm>
          <a:off x="0" y="0"/>
          <a:ext cx="0" cy="0"/>
          <a:chOff x="0" y="0"/>
          <a:chExt cx="0" cy="0"/>
        </a:xfrm>
      </p:grpSpPr>
      <p:sp>
        <p:nvSpPr>
          <p:cNvPr id="605" name="Google Shape;605;g3538c4b6e8_0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g3538c4b6e8_0_1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6" name="Shape 106"/>
        <p:cNvGrpSpPr/>
        <p:nvPr/>
      </p:nvGrpSpPr>
      <p:grpSpPr>
        <a:xfrm>
          <a:off x="0" y="0"/>
          <a:ext cx="0" cy="0"/>
          <a:chOff x="0" y="0"/>
          <a:chExt cx="0" cy="0"/>
        </a:xfrm>
      </p:grpSpPr>
      <p:sp>
        <p:nvSpPr>
          <p:cNvPr id="107" name="Google Shape;107;p24:notes"/>
          <p:cNvSpPr txBox="1"/>
          <p:nvPr>
            <p:ph idx="1" type="body"/>
          </p:nvPr>
        </p:nvSpPr>
        <p:spPr>
          <a:xfrm>
            <a:off x="685799" y="4343400"/>
            <a:ext cx="5486040" cy="411444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0" i="0" sz="1100" u="none" cap="none" strike="noStrike">
              <a:solidFill>
                <a:schemeClr val="dk1"/>
              </a:solidFill>
              <a:latin typeface="Arial"/>
              <a:ea typeface="Arial"/>
              <a:cs typeface="Arial"/>
              <a:sym typeface="Arial"/>
            </a:endParaRPr>
          </a:p>
        </p:txBody>
      </p:sp>
      <p:sp>
        <p:nvSpPr>
          <p:cNvPr id="108" name="Google Shape;108;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solidFill>
            <a:schemeClr val="accent1"/>
          </a:solidFill>
          <a:ln cap="flat" cmpd="sng" w="25400">
            <a:solidFill>
              <a:srgbClr val="036691"/>
            </a:solidFill>
            <a:prstDash val="solid"/>
            <a:round/>
            <a:headEnd len="sm" w="sm" type="none"/>
            <a:tailEnd len="sm" w="sm" type="none"/>
          </a:ln>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3" name="Shape 613"/>
        <p:cNvGrpSpPr/>
        <p:nvPr/>
      </p:nvGrpSpPr>
      <p:grpSpPr>
        <a:xfrm>
          <a:off x="0" y="0"/>
          <a:ext cx="0" cy="0"/>
          <a:chOff x="0" y="0"/>
          <a:chExt cx="0" cy="0"/>
        </a:xfrm>
      </p:grpSpPr>
      <p:sp>
        <p:nvSpPr>
          <p:cNvPr id="614" name="Google Shape;614;g3538c4b6e8_0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g3538c4b6e8_0_16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1" name="Shape 621"/>
        <p:cNvGrpSpPr/>
        <p:nvPr/>
      </p:nvGrpSpPr>
      <p:grpSpPr>
        <a:xfrm>
          <a:off x="0" y="0"/>
          <a:ext cx="0" cy="0"/>
          <a:chOff x="0" y="0"/>
          <a:chExt cx="0" cy="0"/>
        </a:xfrm>
      </p:grpSpPr>
      <p:sp>
        <p:nvSpPr>
          <p:cNvPr id="622" name="Google Shape;622;g1d61fb4654_0_125:notes"/>
          <p:cNvSpPr txBox="1"/>
          <p:nvPr>
            <p:ph idx="1" type="body"/>
          </p:nvPr>
        </p:nvSpPr>
        <p:spPr>
          <a:xfrm>
            <a:off x="685799" y="4343400"/>
            <a:ext cx="5486100" cy="411450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0" i="0" sz="1100" u="none" cap="none" strike="noStrike">
              <a:solidFill>
                <a:schemeClr val="dk1"/>
              </a:solidFill>
              <a:latin typeface="Arial"/>
              <a:ea typeface="Arial"/>
              <a:cs typeface="Arial"/>
              <a:sym typeface="Arial"/>
            </a:endParaRPr>
          </a:p>
        </p:txBody>
      </p:sp>
      <p:sp>
        <p:nvSpPr>
          <p:cNvPr id="623" name="Google Shape;623;g1d61fb4654_0_1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solidFill>
            <a:schemeClr val="accent1"/>
          </a:solidFill>
          <a:ln cap="flat" cmpd="sng" w="25400">
            <a:solidFill>
              <a:srgbClr val="036691"/>
            </a:solidFill>
            <a:prstDash val="solid"/>
            <a:round/>
            <a:headEnd len="sm" w="sm" type="none"/>
            <a:tailEnd len="sm" w="sm" type="none"/>
          </a:ln>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8" name="Shape 628"/>
        <p:cNvGrpSpPr/>
        <p:nvPr/>
      </p:nvGrpSpPr>
      <p:grpSpPr>
        <a:xfrm>
          <a:off x="0" y="0"/>
          <a:ext cx="0" cy="0"/>
          <a:chOff x="0" y="0"/>
          <a:chExt cx="0" cy="0"/>
        </a:xfrm>
      </p:grpSpPr>
      <p:sp>
        <p:nvSpPr>
          <p:cNvPr id="629" name="Google Shape;629;g1d61fb4654_0_630:notes"/>
          <p:cNvSpPr txBox="1"/>
          <p:nvPr>
            <p:ph idx="1" type="body"/>
          </p:nvPr>
        </p:nvSpPr>
        <p:spPr>
          <a:xfrm>
            <a:off x="685799" y="4343400"/>
            <a:ext cx="5486100" cy="411450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0" i="0" sz="1100" u="none" cap="none" strike="noStrike">
              <a:solidFill>
                <a:schemeClr val="dk1"/>
              </a:solidFill>
              <a:latin typeface="Arial"/>
              <a:ea typeface="Arial"/>
              <a:cs typeface="Arial"/>
              <a:sym typeface="Arial"/>
            </a:endParaRPr>
          </a:p>
        </p:txBody>
      </p:sp>
      <p:sp>
        <p:nvSpPr>
          <p:cNvPr id="630" name="Google Shape;630;g1d61fb4654_0_6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solidFill>
            <a:schemeClr val="accent1"/>
          </a:solidFill>
          <a:ln cap="flat" cmpd="sng" w="25400">
            <a:solidFill>
              <a:srgbClr val="036691"/>
            </a:solidFill>
            <a:prstDash val="solid"/>
            <a:round/>
            <a:headEnd len="sm" w="sm" type="none"/>
            <a:tailEnd len="sm" w="sm" type="none"/>
          </a:ln>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4" name="Shape 634"/>
        <p:cNvGrpSpPr/>
        <p:nvPr/>
      </p:nvGrpSpPr>
      <p:grpSpPr>
        <a:xfrm>
          <a:off x="0" y="0"/>
          <a:ext cx="0" cy="0"/>
          <a:chOff x="0" y="0"/>
          <a:chExt cx="0" cy="0"/>
        </a:xfrm>
      </p:grpSpPr>
      <p:sp>
        <p:nvSpPr>
          <p:cNvPr id="635" name="Google Shape;635;g1d61fb4654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g1d61fb4654_0_1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3" name="Shape 643"/>
        <p:cNvGrpSpPr/>
        <p:nvPr/>
      </p:nvGrpSpPr>
      <p:grpSpPr>
        <a:xfrm>
          <a:off x="0" y="0"/>
          <a:ext cx="0" cy="0"/>
          <a:chOff x="0" y="0"/>
          <a:chExt cx="0" cy="0"/>
        </a:xfrm>
      </p:grpSpPr>
      <p:sp>
        <p:nvSpPr>
          <p:cNvPr id="644" name="Google Shape;644;p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5" name="Google Shape;645;p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9" name="Shape 649"/>
        <p:cNvGrpSpPr/>
        <p:nvPr/>
      </p:nvGrpSpPr>
      <p:grpSpPr>
        <a:xfrm>
          <a:off x="0" y="0"/>
          <a:ext cx="0" cy="0"/>
          <a:chOff x="0" y="0"/>
          <a:chExt cx="0" cy="0"/>
        </a:xfrm>
      </p:grpSpPr>
      <p:sp>
        <p:nvSpPr>
          <p:cNvPr id="650" name="Google Shape;650;g549e23549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g549e23549f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9" name="Shape 659"/>
        <p:cNvGrpSpPr/>
        <p:nvPr/>
      </p:nvGrpSpPr>
      <p:grpSpPr>
        <a:xfrm>
          <a:off x="0" y="0"/>
          <a:ext cx="0" cy="0"/>
          <a:chOff x="0" y="0"/>
          <a:chExt cx="0" cy="0"/>
        </a:xfrm>
      </p:grpSpPr>
      <p:sp>
        <p:nvSpPr>
          <p:cNvPr id="660" name="Google Shape;660;g1d61fb4654_0_2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1" name="Google Shape;661;g1d61fb4654_0_2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4" name="Shape 664"/>
        <p:cNvGrpSpPr/>
        <p:nvPr/>
      </p:nvGrpSpPr>
      <p:grpSpPr>
        <a:xfrm>
          <a:off x="0" y="0"/>
          <a:ext cx="0" cy="0"/>
          <a:chOff x="0" y="0"/>
          <a:chExt cx="0" cy="0"/>
        </a:xfrm>
      </p:grpSpPr>
      <p:sp>
        <p:nvSpPr>
          <p:cNvPr id="665" name="Google Shape;665;p131:notes"/>
          <p:cNvSpPr txBox="1"/>
          <p:nvPr>
            <p:ph idx="1" type="body"/>
          </p:nvPr>
        </p:nvSpPr>
        <p:spPr>
          <a:xfrm>
            <a:off x="685799" y="4343400"/>
            <a:ext cx="5486040" cy="411444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0" i="0" sz="1100" u="none" cap="none" strike="noStrike">
              <a:solidFill>
                <a:schemeClr val="dk1"/>
              </a:solidFill>
              <a:latin typeface="Arial"/>
              <a:ea typeface="Arial"/>
              <a:cs typeface="Arial"/>
              <a:sym typeface="Arial"/>
            </a:endParaRPr>
          </a:p>
        </p:txBody>
      </p:sp>
      <p:sp>
        <p:nvSpPr>
          <p:cNvPr id="666" name="Google Shape;666;p1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solidFill>
            <a:schemeClr val="accent1"/>
          </a:solidFill>
          <a:ln cap="flat" cmpd="sng" w="25400">
            <a:solidFill>
              <a:srgbClr val="036691"/>
            </a:solidFill>
            <a:prstDash val="solid"/>
            <a:round/>
            <a:headEnd len="sm" w="sm" type="none"/>
            <a:tailEnd len="sm" w="sm" type="none"/>
          </a:ln>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1" name="Shape 671"/>
        <p:cNvGrpSpPr/>
        <p:nvPr/>
      </p:nvGrpSpPr>
      <p:grpSpPr>
        <a:xfrm>
          <a:off x="0" y="0"/>
          <a:ext cx="0" cy="0"/>
          <a:chOff x="0" y="0"/>
          <a:chExt cx="0" cy="0"/>
        </a:xfrm>
      </p:grpSpPr>
      <p:sp>
        <p:nvSpPr>
          <p:cNvPr id="672" name="Google Shape;672;g1d620f32ce_38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3" name="Google Shape;673;g1d620f32ce_38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7" name="Shape 677"/>
        <p:cNvGrpSpPr/>
        <p:nvPr/>
      </p:nvGrpSpPr>
      <p:grpSpPr>
        <a:xfrm>
          <a:off x="0" y="0"/>
          <a:ext cx="0" cy="0"/>
          <a:chOff x="0" y="0"/>
          <a:chExt cx="0" cy="0"/>
        </a:xfrm>
      </p:grpSpPr>
      <p:sp>
        <p:nvSpPr>
          <p:cNvPr id="678" name="Google Shape;678;p1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solidFill>
            <a:schemeClr val="accent1"/>
          </a:solidFill>
          <a:ln cap="flat" cmpd="sng" w="25400">
            <a:solidFill>
              <a:srgbClr val="036691"/>
            </a:solidFill>
            <a:prstDash val="solid"/>
            <a:round/>
            <a:headEnd len="sm" w="sm" type="none"/>
            <a:tailEnd len="sm" w="sm" type="none"/>
          </a:ln>
        </p:spPr>
      </p:sp>
      <p:sp>
        <p:nvSpPr>
          <p:cNvPr id="679" name="Google Shape;679;p133:notes"/>
          <p:cNvSpPr txBox="1"/>
          <p:nvPr>
            <p:ph idx="1" type="body"/>
          </p:nvPr>
        </p:nvSpPr>
        <p:spPr>
          <a:xfrm>
            <a:off x="685799" y="4343400"/>
            <a:ext cx="5486040" cy="411444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 name="Shape 112"/>
        <p:cNvGrpSpPr/>
        <p:nvPr/>
      </p:nvGrpSpPr>
      <p:grpSpPr>
        <a:xfrm>
          <a:off x="0" y="0"/>
          <a:ext cx="0" cy="0"/>
          <a:chOff x="0" y="0"/>
          <a:chExt cx="0" cy="0"/>
        </a:xfrm>
      </p:grpSpPr>
      <p:sp>
        <p:nvSpPr>
          <p:cNvPr id="113" name="Google Shape;113;p26:notes"/>
          <p:cNvSpPr txBox="1"/>
          <p:nvPr>
            <p:ph idx="1" type="body"/>
          </p:nvPr>
        </p:nvSpPr>
        <p:spPr>
          <a:xfrm>
            <a:off x="685799" y="4343400"/>
            <a:ext cx="5486040" cy="411444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0" i="0" sz="1100" u="none" cap="none" strike="noStrike">
              <a:solidFill>
                <a:schemeClr val="dk1"/>
              </a:solidFill>
              <a:latin typeface="Arial"/>
              <a:ea typeface="Arial"/>
              <a:cs typeface="Arial"/>
              <a:sym typeface="Arial"/>
            </a:endParaRPr>
          </a:p>
        </p:txBody>
      </p:sp>
      <p:sp>
        <p:nvSpPr>
          <p:cNvPr id="114" name="Google Shape;114;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solidFill>
            <a:schemeClr val="accent1"/>
          </a:solidFill>
          <a:ln cap="flat" cmpd="sng" w="25400">
            <a:solidFill>
              <a:srgbClr val="036691"/>
            </a:solidFill>
            <a:prstDash val="solid"/>
            <a:round/>
            <a:headEnd len="sm" w="sm" type="none"/>
            <a:tailEnd len="sm" w="sm" type="none"/>
          </a:ln>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3" name="Shape 683"/>
        <p:cNvGrpSpPr/>
        <p:nvPr/>
      </p:nvGrpSpPr>
      <p:grpSpPr>
        <a:xfrm>
          <a:off x="0" y="0"/>
          <a:ext cx="0" cy="0"/>
          <a:chOff x="0" y="0"/>
          <a:chExt cx="0" cy="0"/>
        </a:xfrm>
      </p:grpSpPr>
      <p:sp>
        <p:nvSpPr>
          <p:cNvPr id="684" name="Google Shape;684;p1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solidFill>
            <a:schemeClr val="accent1"/>
          </a:solidFill>
          <a:ln cap="flat" cmpd="sng" w="25400">
            <a:solidFill>
              <a:srgbClr val="036691"/>
            </a:solidFill>
            <a:prstDash val="solid"/>
            <a:round/>
            <a:headEnd len="sm" w="sm" type="none"/>
            <a:tailEnd len="sm" w="sm" type="none"/>
          </a:ln>
        </p:spPr>
      </p:sp>
      <p:sp>
        <p:nvSpPr>
          <p:cNvPr id="685" name="Google Shape;685;p135:notes"/>
          <p:cNvSpPr txBox="1"/>
          <p:nvPr>
            <p:ph idx="1" type="body"/>
          </p:nvPr>
        </p:nvSpPr>
        <p:spPr>
          <a:xfrm>
            <a:off x="685799" y="4343400"/>
            <a:ext cx="5486040" cy="411444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rPr b="0" i="0" lang="en" sz="1800" u="none" cap="none" strike="noStrike">
                <a:solidFill>
                  <a:srgbClr val="141823"/>
                </a:solidFill>
                <a:latin typeface="Arial"/>
                <a:ea typeface="Arial"/>
                <a:cs typeface="Arial"/>
                <a:sym typeface="Arial"/>
              </a:rPr>
              <a:t>Review the nitrogen cycle! The AP exam LOVES the nitrogen cycle.</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9" name="Shape 689"/>
        <p:cNvGrpSpPr/>
        <p:nvPr/>
      </p:nvGrpSpPr>
      <p:grpSpPr>
        <a:xfrm>
          <a:off x="0" y="0"/>
          <a:ext cx="0" cy="0"/>
          <a:chOff x="0" y="0"/>
          <a:chExt cx="0" cy="0"/>
        </a:xfrm>
      </p:grpSpPr>
      <p:sp>
        <p:nvSpPr>
          <p:cNvPr id="690" name="Google Shape;690;p1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solidFill>
            <a:schemeClr val="accent1"/>
          </a:solidFill>
          <a:ln cap="flat" cmpd="sng" w="25400">
            <a:solidFill>
              <a:srgbClr val="036691"/>
            </a:solidFill>
            <a:prstDash val="solid"/>
            <a:round/>
            <a:headEnd len="sm" w="sm" type="none"/>
            <a:tailEnd len="sm" w="sm" type="none"/>
          </a:ln>
        </p:spPr>
      </p:sp>
      <p:sp>
        <p:nvSpPr>
          <p:cNvPr id="691" name="Google Shape;691;p137:notes"/>
          <p:cNvSpPr txBox="1"/>
          <p:nvPr>
            <p:ph idx="1" type="body"/>
          </p:nvPr>
        </p:nvSpPr>
        <p:spPr>
          <a:xfrm>
            <a:off x="685799" y="4343400"/>
            <a:ext cx="5486040" cy="411444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5" name="Shape 695"/>
        <p:cNvGrpSpPr/>
        <p:nvPr/>
      </p:nvGrpSpPr>
      <p:grpSpPr>
        <a:xfrm>
          <a:off x="0" y="0"/>
          <a:ext cx="0" cy="0"/>
          <a:chOff x="0" y="0"/>
          <a:chExt cx="0" cy="0"/>
        </a:xfrm>
      </p:grpSpPr>
      <p:sp>
        <p:nvSpPr>
          <p:cNvPr id="696" name="Google Shape;696;p139:notes"/>
          <p:cNvSpPr txBox="1"/>
          <p:nvPr>
            <p:ph idx="1" type="body"/>
          </p:nvPr>
        </p:nvSpPr>
        <p:spPr>
          <a:xfrm>
            <a:off x="685799" y="4343400"/>
            <a:ext cx="5486040" cy="411444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0" i="0" sz="1100" u="none" cap="none" strike="noStrike">
              <a:solidFill>
                <a:schemeClr val="dk1"/>
              </a:solidFill>
              <a:latin typeface="Arial"/>
              <a:ea typeface="Arial"/>
              <a:cs typeface="Arial"/>
              <a:sym typeface="Arial"/>
            </a:endParaRPr>
          </a:p>
        </p:txBody>
      </p:sp>
      <p:sp>
        <p:nvSpPr>
          <p:cNvPr id="697" name="Google Shape;697;p1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solidFill>
            <a:schemeClr val="accent1"/>
          </a:solidFill>
          <a:ln cap="flat" cmpd="sng" w="25400">
            <a:solidFill>
              <a:srgbClr val="036691"/>
            </a:solidFill>
            <a:prstDash val="solid"/>
            <a:round/>
            <a:headEnd len="sm" w="sm" type="none"/>
            <a:tailEnd len="sm" w="sm" type="none"/>
          </a:ln>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2" name="Shape 702"/>
        <p:cNvGrpSpPr/>
        <p:nvPr/>
      </p:nvGrpSpPr>
      <p:grpSpPr>
        <a:xfrm>
          <a:off x="0" y="0"/>
          <a:ext cx="0" cy="0"/>
          <a:chOff x="0" y="0"/>
          <a:chExt cx="0" cy="0"/>
        </a:xfrm>
      </p:grpSpPr>
      <p:sp>
        <p:nvSpPr>
          <p:cNvPr id="703" name="Google Shape;703;p141:notes"/>
          <p:cNvSpPr txBox="1"/>
          <p:nvPr>
            <p:ph idx="1" type="body"/>
          </p:nvPr>
        </p:nvSpPr>
        <p:spPr>
          <a:xfrm>
            <a:off x="685799" y="4343400"/>
            <a:ext cx="5486040" cy="411444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0" i="0" sz="1100" u="none" cap="none" strike="noStrike">
              <a:solidFill>
                <a:schemeClr val="dk1"/>
              </a:solidFill>
              <a:latin typeface="Arial"/>
              <a:ea typeface="Arial"/>
              <a:cs typeface="Arial"/>
              <a:sym typeface="Arial"/>
            </a:endParaRPr>
          </a:p>
        </p:txBody>
      </p:sp>
      <p:sp>
        <p:nvSpPr>
          <p:cNvPr id="704" name="Google Shape;704;p1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solidFill>
            <a:schemeClr val="accent1"/>
          </a:solidFill>
          <a:ln cap="flat" cmpd="sng" w="25400">
            <a:solidFill>
              <a:srgbClr val="036691"/>
            </a:solidFill>
            <a:prstDash val="solid"/>
            <a:round/>
            <a:headEnd len="sm" w="sm" type="none"/>
            <a:tailEnd len="sm" w="sm" type="none"/>
          </a:ln>
        </p:spPr>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9" name="Shape 709"/>
        <p:cNvGrpSpPr/>
        <p:nvPr/>
      </p:nvGrpSpPr>
      <p:grpSpPr>
        <a:xfrm>
          <a:off x="0" y="0"/>
          <a:ext cx="0" cy="0"/>
          <a:chOff x="0" y="0"/>
          <a:chExt cx="0" cy="0"/>
        </a:xfrm>
      </p:grpSpPr>
      <p:sp>
        <p:nvSpPr>
          <p:cNvPr id="710" name="Google Shape;710;p145:notes"/>
          <p:cNvSpPr txBox="1"/>
          <p:nvPr>
            <p:ph idx="1" type="body"/>
          </p:nvPr>
        </p:nvSpPr>
        <p:spPr>
          <a:xfrm>
            <a:off x="685799" y="4343400"/>
            <a:ext cx="5486040" cy="411444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0" i="0" sz="1100" u="none" cap="none" strike="noStrike">
              <a:solidFill>
                <a:schemeClr val="dk1"/>
              </a:solidFill>
              <a:latin typeface="Arial"/>
              <a:ea typeface="Arial"/>
              <a:cs typeface="Arial"/>
              <a:sym typeface="Arial"/>
            </a:endParaRPr>
          </a:p>
        </p:txBody>
      </p:sp>
      <p:sp>
        <p:nvSpPr>
          <p:cNvPr id="711" name="Google Shape;711;p1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solidFill>
            <a:schemeClr val="accent1"/>
          </a:solidFill>
          <a:ln cap="flat" cmpd="sng" w="25400">
            <a:solidFill>
              <a:srgbClr val="036691"/>
            </a:solidFill>
            <a:prstDash val="solid"/>
            <a:round/>
            <a:headEnd len="sm" w="sm" type="none"/>
            <a:tailEnd len="sm" w="sm" type="none"/>
          </a:ln>
        </p:spPr>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6" name="Shape 716"/>
        <p:cNvGrpSpPr/>
        <p:nvPr/>
      </p:nvGrpSpPr>
      <p:grpSpPr>
        <a:xfrm>
          <a:off x="0" y="0"/>
          <a:ext cx="0" cy="0"/>
          <a:chOff x="0" y="0"/>
          <a:chExt cx="0" cy="0"/>
        </a:xfrm>
      </p:grpSpPr>
      <p:sp>
        <p:nvSpPr>
          <p:cNvPr id="717" name="Google Shape;717;p147:notes"/>
          <p:cNvSpPr txBox="1"/>
          <p:nvPr>
            <p:ph idx="1" type="body"/>
          </p:nvPr>
        </p:nvSpPr>
        <p:spPr>
          <a:xfrm>
            <a:off x="685799" y="4343400"/>
            <a:ext cx="5486040" cy="4114440"/>
          </a:xfrm>
          <a:prstGeom prst="rect">
            <a:avLst/>
          </a:prstGeom>
          <a:noFill/>
          <a:ln>
            <a:noFill/>
          </a:ln>
        </p:spPr>
        <p:txBody>
          <a:bodyPr anchorCtr="0" anchor="ctr" bIns="91425" lIns="91425" spcFirstLastPara="1" rIns="91425" wrap="square" tIns="91425">
            <a:noAutofit/>
          </a:bodyPr>
          <a:lstStyle/>
          <a:p>
            <a:pPr indent="0" lvl="0" marL="0" marR="0" rtl="0" algn="l">
              <a:spcBef>
                <a:spcPts val="0"/>
              </a:spcBef>
              <a:spcAft>
                <a:spcPts val="0"/>
              </a:spcAft>
              <a:buNone/>
            </a:pPr>
            <a:r>
              <a:t/>
            </a:r>
            <a:endParaRPr b="0" i="0" sz="1100" u="none" cap="none" strike="noStrike">
              <a:solidFill>
                <a:schemeClr val="dk1"/>
              </a:solidFill>
              <a:latin typeface="Arial"/>
              <a:ea typeface="Arial"/>
              <a:cs typeface="Arial"/>
              <a:sym typeface="Arial"/>
            </a:endParaRPr>
          </a:p>
        </p:txBody>
      </p:sp>
      <p:sp>
        <p:nvSpPr>
          <p:cNvPr id="718" name="Google Shape;718;p1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solidFill>
            <a:schemeClr val="accent1"/>
          </a:solidFill>
          <a:ln cap="flat" cmpd="sng" w="25400">
            <a:solidFill>
              <a:srgbClr val="036691"/>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showMasterSp="0" type="twoObj">
  <p:cSld name="TWO_OBJECTS">
    <p:bg>
      <p:bgPr>
        <a:blipFill rotWithShape="1">
          <a:blip r:embed="rId2">
            <a:alphaModFix/>
          </a:blip>
          <a:stretch>
            <a:fillRect b="0" l="0" r="0" t="0"/>
          </a:stretch>
        </a:blip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80999" y="1"/>
            <a:ext cx="7068000" cy="628500"/>
          </a:xfrm>
          <a:prstGeom prst="rect">
            <a:avLst/>
          </a:prstGeom>
          <a:noFill/>
          <a:ln>
            <a:noFill/>
          </a:ln>
        </p:spPr>
        <p:txBody>
          <a:bodyPr anchorCtr="0" anchor="b" bIns="91425" lIns="91425" spcFirstLastPara="1" rIns="91425" wrap="square" tIns="91425"/>
          <a:lstStyle>
            <a:lvl1pPr indent="0" lvl="0" marL="0" marR="0" rtl="0" algn="l">
              <a:spcBef>
                <a:spcPts val="0"/>
              </a:spcBef>
              <a:spcAft>
                <a:spcPts val="0"/>
              </a:spcAft>
              <a:buClr>
                <a:schemeClr val="lt1"/>
              </a:buClr>
              <a:buSzPts val="2800"/>
              <a:buFont typeface="Calibri"/>
              <a:buNone/>
              <a:defRPr b="0" i="0" sz="2800" u="none" cap="none" strike="noStrike">
                <a:solidFill>
                  <a:schemeClr val="lt1"/>
                </a:solidFill>
                <a:latin typeface="Calibri"/>
                <a:ea typeface="Calibri"/>
                <a:cs typeface="Calibri"/>
                <a:sym typeface="Calibri"/>
              </a:defRPr>
            </a:lvl1pPr>
            <a:lvl2pPr indent="0" lvl="1" rtl="0">
              <a:spcBef>
                <a:spcPts val="0"/>
              </a:spcBef>
              <a:spcAft>
                <a:spcPts val="0"/>
              </a:spcAft>
              <a:buSzPts val="2800"/>
              <a:buNone/>
              <a:defRPr sz="1800"/>
            </a:lvl2pPr>
            <a:lvl3pPr indent="0" lvl="2" rtl="0">
              <a:spcBef>
                <a:spcPts val="0"/>
              </a:spcBef>
              <a:spcAft>
                <a:spcPts val="0"/>
              </a:spcAft>
              <a:buSzPts val="2800"/>
              <a:buNone/>
              <a:defRPr sz="1800"/>
            </a:lvl3pPr>
            <a:lvl4pPr indent="0" lvl="3" rtl="0">
              <a:spcBef>
                <a:spcPts val="0"/>
              </a:spcBef>
              <a:spcAft>
                <a:spcPts val="0"/>
              </a:spcAft>
              <a:buSzPts val="2800"/>
              <a:buNone/>
              <a:defRPr sz="1800"/>
            </a:lvl4pPr>
            <a:lvl5pPr indent="0" lvl="4" rtl="0">
              <a:spcBef>
                <a:spcPts val="0"/>
              </a:spcBef>
              <a:spcAft>
                <a:spcPts val="0"/>
              </a:spcAft>
              <a:buSzPts val="2800"/>
              <a:buNone/>
              <a:defRPr sz="1800"/>
            </a:lvl5pPr>
            <a:lvl6pPr indent="0" lvl="5" rtl="0">
              <a:spcBef>
                <a:spcPts val="0"/>
              </a:spcBef>
              <a:spcAft>
                <a:spcPts val="0"/>
              </a:spcAft>
              <a:buSzPts val="2800"/>
              <a:buNone/>
              <a:defRPr sz="1800"/>
            </a:lvl6pPr>
            <a:lvl7pPr indent="0" lvl="6" rtl="0">
              <a:spcBef>
                <a:spcPts val="0"/>
              </a:spcBef>
              <a:spcAft>
                <a:spcPts val="0"/>
              </a:spcAft>
              <a:buSzPts val="2800"/>
              <a:buNone/>
              <a:defRPr sz="1800"/>
            </a:lvl7pPr>
            <a:lvl8pPr indent="0" lvl="7" rtl="0">
              <a:spcBef>
                <a:spcPts val="0"/>
              </a:spcBef>
              <a:spcAft>
                <a:spcPts val="0"/>
              </a:spcAft>
              <a:buSzPts val="2800"/>
              <a:buNone/>
              <a:defRPr sz="1800"/>
            </a:lvl8pPr>
            <a:lvl9pPr indent="0" lvl="8" rtl="0">
              <a:spcBef>
                <a:spcPts val="0"/>
              </a:spcBef>
              <a:spcAft>
                <a:spcPts val="0"/>
              </a:spcAft>
              <a:buSzPts val="2800"/>
              <a:buNone/>
              <a:defRPr sz="1800"/>
            </a:lvl9pPr>
          </a:lstStyle>
          <a:p/>
        </p:txBody>
      </p:sp>
      <p:sp>
        <p:nvSpPr>
          <p:cNvPr id="52" name="Google Shape;52;p13"/>
          <p:cNvSpPr txBox="1"/>
          <p:nvPr>
            <p:ph idx="1" type="body"/>
          </p:nvPr>
        </p:nvSpPr>
        <p:spPr>
          <a:xfrm>
            <a:off x="457200" y="1257301"/>
            <a:ext cx="4038600" cy="2978700"/>
          </a:xfrm>
          <a:prstGeom prst="rect">
            <a:avLst/>
          </a:prstGeom>
          <a:noFill/>
          <a:ln>
            <a:noFill/>
          </a:ln>
        </p:spPr>
        <p:txBody>
          <a:bodyPr anchorCtr="0" anchor="t" bIns="91425" lIns="91425" spcFirstLastPara="1" rIns="91425" wrap="square" tIns="91425"/>
          <a:lstStyle>
            <a:lvl1pPr indent="-406400" lvl="0" marL="457200" marR="0" rtl="0" algn="l">
              <a:spcBef>
                <a:spcPts val="560"/>
              </a:spcBef>
              <a:spcAft>
                <a:spcPts val="0"/>
              </a:spcAft>
              <a:buClr>
                <a:srgbClr val="464646"/>
              </a:buClr>
              <a:buSzPts val="2800"/>
              <a:buFont typeface="Arial"/>
              <a:buChar char="•"/>
              <a:defRPr b="0" i="0" sz="2800" u="none" cap="none" strike="noStrike">
                <a:solidFill>
                  <a:srgbClr val="464646"/>
                </a:solidFill>
                <a:latin typeface="Calibri"/>
                <a:ea typeface="Calibri"/>
                <a:cs typeface="Calibri"/>
                <a:sym typeface="Calibri"/>
              </a:defRPr>
            </a:lvl1pPr>
            <a:lvl2pPr indent="-381000" lvl="1" marL="914400" marR="0" rtl="0" algn="l">
              <a:spcBef>
                <a:spcPts val="1600"/>
              </a:spcBef>
              <a:spcAft>
                <a:spcPts val="0"/>
              </a:spcAft>
              <a:buClr>
                <a:srgbClr val="464646"/>
              </a:buClr>
              <a:buSzPts val="2400"/>
              <a:buFont typeface="Arial"/>
              <a:buChar char="–"/>
              <a:defRPr b="0" i="0" sz="2400" u="none" cap="none" strike="noStrike">
                <a:solidFill>
                  <a:srgbClr val="464646"/>
                </a:solidFill>
                <a:latin typeface="Calibri"/>
                <a:ea typeface="Calibri"/>
                <a:cs typeface="Calibri"/>
                <a:sym typeface="Calibri"/>
              </a:defRPr>
            </a:lvl2pPr>
            <a:lvl3pPr indent="-355600" lvl="2" marL="1371600" marR="0" rtl="0" algn="l">
              <a:spcBef>
                <a:spcPts val="1600"/>
              </a:spcBef>
              <a:spcAft>
                <a:spcPts val="0"/>
              </a:spcAft>
              <a:buClr>
                <a:srgbClr val="464646"/>
              </a:buClr>
              <a:buSzPts val="2000"/>
              <a:buFont typeface="Arial"/>
              <a:buChar char="•"/>
              <a:defRPr b="0" i="0" sz="2000" u="none" cap="none" strike="noStrike">
                <a:solidFill>
                  <a:srgbClr val="464646"/>
                </a:solidFill>
                <a:latin typeface="Calibri"/>
                <a:ea typeface="Calibri"/>
                <a:cs typeface="Calibri"/>
                <a:sym typeface="Calibri"/>
              </a:defRPr>
            </a:lvl3pPr>
            <a:lvl4pPr indent="-342900" lvl="3" marL="1828800" marR="0" rtl="0" algn="l">
              <a:spcBef>
                <a:spcPts val="1600"/>
              </a:spcBef>
              <a:spcAft>
                <a:spcPts val="0"/>
              </a:spcAft>
              <a:buClr>
                <a:srgbClr val="464646"/>
              </a:buClr>
              <a:buSzPts val="1800"/>
              <a:buFont typeface="Arial"/>
              <a:buChar char="–"/>
              <a:defRPr b="0" i="0" sz="1800" u="none" cap="none" strike="noStrike">
                <a:solidFill>
                  <a:srgbClr val="464646"/>
                </a:solidFill>
                <a:latin typeface="Calibri"/>
                <a:ea typeface="Calibri"/>
                <a:cs typeface="Calibri"/>
                <a:sym typeface="Calibri"/>
              </a:defRPr>
            </a:lvl4pPr>
            <a:lvl5pPr indent="-342900" lvl="4" marL="2286000" marR="0" rtl="0" algn="l">
              <a:spcBef>
                <a:spcPts val="1600"/>
              </a:spcBef>
              <a:spcAft>
                <a:spcPts val="0"/>
              </a:spcAft>
              <a:buClr>
                <a:srgbClr val="464646"/>
              </a:buClr>
              <a:buSzPts val="1800"/>
              <a:buFont typeface="Arial"/>
              <a:buChar char="»"/>
              <a:defRPr b="0" i="0" sz="1800" u="none" cap="none" strike="noStrike">
                <a:solidFill>
                  <a:srgbClr val="464646"/>
                </a:solidFill>
                <a:latin typeface="Calibri"/>
                <a:ea typeface="Calibri"/>
                <a:cs typeface="Calibri"/>
                <a:sym typeface="Calibri"/>
              </a:defRPr>
            </a:lvl5pPr>
            <a:lvl6pPr indent="-342900" lvl="5" marL="2743200" marR="0" rtl="0" algn="l">
              <a:spcBef>
                <a:spcPts val="1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spcBef>
                <a:spcPts val="1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spcBef>
                <a:spcPts val="1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spcBef>
                <a:spcPts val="1600"/>
              </a:spcBef>
              <a:spcAft>
                <a:spcPts val="160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3" name="Google Shape;53;p13"/>
          <p:cNvSpPr txBox="1"/>
          <p:nvPr>
            <p:ph idx="2" type="body"/>
          </p:nvPr>
        </p:nvSpPr>
        <p:spPr>
          <a:xfrm>
            <a:off x="4648200" y="1257300"/>
            <a:ext cx="4038600" cy="2978700"/>
          </a:xfrm>
          <a:prstGeom prst="rect">
            <a:avLst/>
          </a:prstGeom>
          <a:noFill/>
          <a:ln>
            <a:noFill/>
          </a:ln>
        </p:spPr>
        <p:txBody>
          <a:bodyPr anchorCtr="0" anchor="t" bIns="91425" lIns="91425" spcFirstLastPara="1" rIns="91425" wrap="square" tIns="91425"/>
          <a:lstStyle>
            <a:lvl1pPr indent="-406400" lvl="0" marL="457200" marR="0" rtl="0" algn="l">
              <a:spcBef>
                <a:spcPts val="560"/>
              </a:spcBef>
              <a:spcAft>
                <a:spcPts val="0"/>
              </a:spcAft>
              <a:buClr>
                <a:srgbClr val="464646"/>
              </a:buClr>
              <a:buSzPts val="2800"/>
              <a:buFont typeface="Arial"/>
              <a:buChar char="•"/>
              <a:defRPr b="0" i="0" sz="2800" u="none" cap="none" strike="noStrike">
                <a:solidFill>
                  <a:srgbClr val="464646"/>
                </a:solidFill>
                <a:latin typeface="Calibri"/>
                <a:ea typeface="Calibri"/>
                <a:cs typeface="Calibri"/>
                <a:sym typeface="Calibri"/>
              </a:defRPr>
            </a:lvl1pPr>
            <a:lvl2pPr indent="-381000" lvl="1" marL="914400" marR="0" rtl="0" algn="l">
              <a:spcBef>
                <a:spcPts val="1600"/>
              </a:spcBef>
              <a:spcAft>
                <a:spcPts val="0"/>
              </a:spcAft>
              <a:buClr>
                <a:srgbClr val="464646"/>
              </a:buClr>
              <a:buSzPts val="2400"/>
              <a:buFont typeface="Arial"/>
              <a:buChar char="–"/>
              <a:defRPr b="0" i="0" sz="2400" u="none" cap="none" strike="noStrike">
                <a:solidFill>
                  <a:srgbClr val="464646"/>
                </a:solidFill>
                <a:latin typeface="Calibri"/>
                <a:ea typeface="Calibri"/>
                <a:cs typeface="Calibri"/>
                <a:sym typeface="Calibri"/>
              </a:defRPr>
            </a:lvl2pPr>
            <a:lvl3pPr indent="-355600" lvl="2" marL="1371600" marR="0" rtl="0" algn="l">
              <a:spcBef>
                <a:spcPts val="1600"/>
              </a:spcBef>
              <a:spcAft>
                <a:spcPts val="0"/>
              </a:spcAft>
              <a:buClr>
                <a:srgbClr val="464646"/>
              </a:buClr>
              <a:buSzPts val="2000"/>
              <a:buFont typeface="Arial"/>
              <a:buChar char="•"/>
              <a:defRPr b="0" i="0" sz="2000" u="none" cap="none" strike="noStrike">
                <a:solidFill>
                  <a:srgbClr val="464646"/>
                </a:solidFill>
                <a:latin typeface="Calibri"/>
                <a:ea typeface="Calibri"/>
                <a:cs typeface="Calibri"/>
                <a:sym typeface="Calibri"/>
              </a:defRPr>
            </a:lvl3pPr>
            <a:lvl4pPr indent="-342900" lvl="3" marL="1828800" marR="0" rtl="0" algn="l">
              <a:spcBef>
                <a:spcPts val="1600"/>
              </a:spcBef>
              <a:spcAft>
                <a:spcPts val="0"/>
              </a:spcAft>
              <a:buClr>
                <a:srgbClr val="464646"/>
              </a:buClr>
              <a:buSzPts val="1800"/>
              <a:buFont typeface="Arial"/>
              <a:buChar char="–"/>
              <a:defRPr b="0" i="0" sz="1800" u="none" cap="none" strike="noStrike">
                <a:solidFill>
                  <a:srgbClr val="464646"/>
                </a:solidFill>
                <a:latin typeface="Calibri"/>
                <a:ea typeface="Calibri"/>
                <a:cs typeface="Calibri"/>
                <a:sym typeface="Calibri"/>
              </a:defRPr>
            </a:lvl4pPr>
            <a:lvl5pPr indent="-342900" lvl="4" marL="2286000" marR="0" rtl="0" algn="l">
              <a:spcBef>
                <a:spcPts val="1600"/>
              </a:spcBef>
              <a:spcAft>
                <a:spcPts val="0"/>
              </a:spcAft>
              <a:buClr>
                <a:srgbClr val="464646"/>
              </a:buClr>
              <a:buSzPts val="1800"/>
              <a:buFont typeface="Arial"/>
              <a:buChar char="»"/>
              <a:defRPr b="0" i="0" sz="1800" u="none" cap="none" strike="noStrike">
                <a:solidFill>
                  <a:srgbClr val="464646"/>
                </a:solidFill>
                <a:latin typeface="Calibri"/>
                <a:ea typeface="Calibri"/>
                <a:cs typeface="Calibri"/>
                <a:sym typeface="Calibri"/>
              </a:defRPr>
            </a:lvl5pPr>
            <a:lvl6pPr indent="-342900" lvl="5" marL="2743200" marR="0" rtl="0" algn="l">
              <a:spcBef>
                <a:spcPts val="1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spcBef>
                <a:spcPts val="1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spcBef>
                <a:spcPts val="1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spcBef>
                <a:spcPts val="1600"/>
              </a:spcBef>
              <a:spcAft>
                <a:spcPts val="160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4" name="Google Shape;54;p13"/>
          <p:cNvSpPr txBox="1"/>
          <p:nvPr>
            <p:ph idx="10" type="dt"/>
          </p:nvPr>
        </p:nvSpPr>
        <p:spPr>
          <a:xfrm>
            <a:off x="457200" y="4767263"/>
            <a:ext cx="2133600" cy="273900"/>
          </a:xfrm>
          <a:prstGeom prst="rect">
            <a:avLst/>
          </a:prstGeom>
          <a:noFill/>
          <a:ln>
            <a:noFill/>
          </a:ln>
        </p:spPr>
        <p:txBody>
          <a:bodyPr anchorCtr="0" anchor="ctr" bIns="91425" lIns="91425" spcFirstLastPara="1" rIns="91425" wrap="square" tIns="91425"/>
          <a:lstStyle>
            <a:lvl1pPr indent="0" lvl="0" marL="0" marR="0" rtl="0" algn="l">
              <a:spcBef>
                <a:spcPts val="0"/>
              </a:spcBef>
              <a:spcAft>
                <a:spcPts val="0"/>
              </a:spcAft>
              <a:buSzPts val="1400"/>
              <a:buNone/>
              <a:defRPr b="0" i="0" sz="1200" u="none" cap="none" strike="noStrike">
                <a:solidFill>
                  <a:srgbClr val="8B8B8B"/>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5" name="Google Shape;55;p13"/>
          <p:cNvSpPr txBox="1"/>
          <p:nvPr>
            <p:ph idx="11" type="ftr"/>
          </p:nvPr>
        </p:nvSpPr>
        <p:spPr>
          <a:xfrm>
            <a:off x="3124200" y="4767263"/>
            <a:ext cx="2895600" cy="273900"/>
          </a:xfrm>
          <a:prstGeom prst="rect">
            <a:avLst/>
          </a:prstGeom>
          <a:noFill/>
          <a:ln>
            <a:noFill/>
          </a:ln>
        </p:spPr>
        <p:txBody>
          <a:bodyPr anchorCtr="0" anchor="ctr" bIns="91425" lIns="91425" spcFirstLastPara="1" rIns="91425" wrap="square" tIns="91425"/>
          <a:lstStyle>
            <a:lvl1pPr indent="0" lvl="0" marL="0" marR="0" rtl="0" algn="ctr">
              <a:spcBef>
                <a:spcPts val="0"/>
              </a:spcBef>
              <a:spcAft>
                <a:spcPts val="0"/>
              </a:spcAft>
              <a:buSzPts val="1400"/>
              <a:buNone/>
              <a:defRPr b="0" i="0" sz="1200" u="none" cap="none" strike="noStrike">
                <a:solidFill>
                  <a:srgbClr val="8B8B8B"/>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6" name="Google Shape;56;p13"/>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B8B8B"/>
                </a:solidFill>
                <a:latin typeface="Calibri"/>
                <a:ea typeface="Calibri"/>
                <a:cs typeface="Calibri"/>
                <a:sym typeface="Calibri"/>
              </a:defRPr>
            </a:lvl1pPr>
            <a:lvl2pPr indent="0" lvl="1" marL="0" marR="0" rtl="0" algn="r">
              <a:spcBef>
                <a:spcPts val="0"/>
              </a:spcBef>
              <a:buNone/>
              <a:defRPr b="0" i="0" sz="1200" u="none" cap="none" strike="noStrike">
                <a:solidFill>
                  <a:srgbClr val="8B8B8B"/>
                </a:solidFill>
                <a:latin typeface="Calibri"/>
                <a:ea typeface="Calibri"/>
                <a:cs typeface="Calibri"/>
                <a:sym typeface="Calibri"/>
              </a:defRPr>
            </a:lvl2pPr>
            <a:lvl3pPr indent="0" lvl="2" marL="0" marR="0" rtl="0" algn="r">
              <a:spcBef>
                <a:spcPts val="0"/>
              </a:spcBef>
              <a:buNone/>
              <a:defRPr b="0" i="0" sz="1200" u="none" cap="none" strike="noStrike">
                <a:solidFill>
                  <a:srgbClr val="8B8B8B"/>
                </a:solidFill>
                <a:latin typeface="Calibri"/>
                <a:ea typeface="Calibri"/>
                <a:cs typeface="Calibri"/>
                <a:sym typeface="Calibri"/>
              </a:defRPr>
            </a:lvl3pPr>
            <a:lvl4pPr indent="0" lvl="3" marL="0" marR="0" rtl="0" algn="r">
              <a:spcBef>
                <a:spcPts val="0"/>
              </a:spcBef>
              <a:buNone/>
              <a:defRPr b="0" i="0" sz="1200" u="none" cap="none" strike="noStrike">
                <a:solidFill>
                  <a:srgbClr val="8B8B8B"/>
                </a:solidFill>
                <a:latin typeface="Calibri"/>
                <a:ea typeface="Calibri"/>
                <a:cs typeface="Calibri"/>
                <a:sym typeface="Calibri"/>
              </a:defRPr>
            </a:lvl4pPr>
            <a:lvl5pPr indent="0" lvl="4" marL="0" marR="0" rtl="0" algn="r">
              <a:spcBef>
                <a:spcPts val="0"/>
              </a:spcBef>
              <a:buNone/>
              <a:defRPr b="0" i="0" sz="1200" u="none" cap="none" strike="noStrike">
                <a:solidFill>
                  <a:srgbClr val="8B8B8B"/>
                </a:solidFill>
                <a:latin typeface="Calibri"/>
                <a:ea typeface="Calibri"/>
                <a:cs typeface="Calibri"/>
                <a:sym typeface="Calibri"/>
              </a:defRPr>
            </a:lvl5pPr>
            <a:lvl6pPr indent="0" lvl="5" marL="0" marR="0" rtl="0" algn="r">
              <a:spcBef>
                <a:spcPts val="0"/>
              </a:spcBef>
              <a:buNone/>
              <a:defRPr b="0" i="0" sz="1200" u="none" cap="none" strike="noStrike">
                <a:solidFill>
                  <a:srgbClr val="8B8B8B"/>
                </a:solidFill>
                <a:latin typeface="Calibri"/>
                <a:ea typeface="Calibri"/>
                <a:cs typeface="Calibri"/>
                <a:sym typeface="Calibri"/>
              </a:defRPr>
            </a:lvl6pPr>
            <a:lvl7pPr indent="0" lvl="6" marL="0" marR="0" rtl="0" algn="r">
              <a:spcBef>
                <a:spcPts val="0"/>
              </a:spcBef>
              <a:buNone/>
              <a:defRPr b="0" i="0" sz="1200" u="none" cap="none" strike="noStrike">
                <a:solidFill>
                  <a:srgbClr val="8B8B8B"/>
                </a:solidFill>
                <a:latin typeface="Calibri"/>
                <a:ea typeface="Calibri"/>
                <a:cs typeface="Calibri"/>
                <a:sym typeface="Calibri"/>
              </a:defRPr>
            </a:lvl7pPr>
            <a:lvl8pPr indent="0" lvl="7" marL="0" marR="0" rtl="0" algn="r">
              <a:spcBef>
                <a:spcPts val="0"/>
              </a:spcBef>
              <a:buNone/>
              <a:defRPr b="0" i="0" sz="1200" u="none" cap="none" strike="noStrike">
                <a:solidFill>
                  <a:srgbClr val="8B8B8B"/>
                </a:solidFill>
                <a:latin typeface="Calibri"/>
                <a:ea typeface="Calibri"/>
                <a:cs typeface="Calibri"/>
                <a:sym typeface="Calibri"/>
              </a:defRPr>
            </a:lvl8pPr>
            <a:lvl9pPr indent="0" lvl="8" marL="0" marR="0" rtl="0" algn="r">
              <a:spcBef>
                <a:spcPts val="0"/>
              </a:spcBef>
              <a:buNone/>
              <a:defRPr b="0" i="0" sz="1200" u="none" cap="none"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14.jpg"/><Relationship Id="rId4" Type="http://schemas.openxmlformats.org/officeDocument/2006/relationships/image" Target="../media/image1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hyperlink" Target="http://www.huffingtonpost.com/2012/10/31/shell-arctic-ocean-drilling_n_2051872.html" TargetMode="External"/><Relationship Id="rId4" Type="http://schemas.openxmlformats.org/officeDocument/2006/relationships/hyperlink" Target="http://arcticready.com/" TargetMode="External"/><Relationship Id="rId5" Type="http://schemas.openxmlformats.org/officeDocument/2006/relationships/hyperlink" Target="http://www.huffingtonpost.com/paul-mccartney/come-together-to-save-the_b_1694616.html"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hyperlink" Target="http://www.huffingtonpost.com/2012/09/19/arctic-sea-ice-loss-record-low_n_1897602.html"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hyperlink" Target="https://apcentral.collegeboard.org/pdf/ap-environmental-science-frq-2017.pdf" TargetMode="External"/><Relationship Id="rId4" Type="http://schemas.openxmlformats.org/officeDocument/2006/relationships/image" Target="../media/image15.png"/><Relationship Id="rId5" Type="http://schemas.openxmlformats.org/officeDocument/2006/relationships/image" Target="../media/image28.png"/><Relationship Id="rId6"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4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16.jpg"/><Relationship Id="rId4" Type="http://schemas.openxmlformats.org/officeDocument/2006/relationships/image" Target="../media/image1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17.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hyperlink" Target="http://online.wsj.com/article/SB10001424052748704862404575350881027651908.html" TargetMode="External"/><Relationship Id="rId4" Type="http://schemas.openxmlformats.org/officeDocument/2006/relationships/hyperlink" Target="http://online.wsj.com/" TargetMode="External"/><Relationship Id="rId5" Type="http://schemas.openxmlformats.org/officeDocument/2006/relationships/hyperlink" Target="http://jacksonville.com/news/metro/2010-07-18/story/new-federal-power-plant-rule-could-clean-air-raise-bills" TargetMode="External"/><Relationship Id="rId6" Type="http://schemas.openxmlformats.org/officeDocument/2006/relationships/hyperlink" Target="http://jacksonville.com/" TargetMode="External"/><Relationship Id="rId7" Type="http://schemas.openxmlformats.org/officeDocument/2006/relationships/hyperlink" Target="http://www.victoriaadvocate.com/news/2010/aug/05/jv_coal_effect_080610_104665/" TargetMode="External"/><Relationship Id="rId8" Type="http://schemas.openxmlformats.org/officeDocument/2006/relationships/hyperlink" Target="http://www.victoriaadvocate.com/"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22.jpg"/><Relationship Id="rId4" Type="http://schemas.openxmlformats.org/officeDocument/2006/relationships/image" Target="../media/image21.jpg"/><Relationship Id="rId5" Type="http://schemas.openxmlformats.org/officeDocument/2006/relationships/image" Target="../media/image2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29.jpg"/><Relationship Id="rId4" Type="http://schemas.openxmlformats.org/officeDocument/2006/relationships/image" Target="../media/image24.jpg"/><Relationship Id="rId5" Type="http://schemas.openxmlformats.org/officeDocument/2006/relationships/image" Target="../media/image30.jpg"/><Relationship Id="rId6" Type="http://schemas.openxmlformats.org/officeDocument/2006/relationships/image" Target="../media/image2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31.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3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3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35.jpg"/><Relationship Id="rId4" Type="http://schemas.openxmlformats.org/officeDocument/2006/relationships/image" Target="../media/image3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2.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 Id="rId3" Type="http://schemas.openxmlformats.org/officeDocument/2006/relationships/image" Target="../media/image42.pn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 Id="rId3" Type="http://schemas.openxmlformats.org/officeDocument/2006/relationships/image" Target="../media/image32.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 Id="rId3" Type="http://schemas.openxmlformats.org/officeDocument/2006/relationships/image" Target="../media/image44.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hyperlink" Target="http://www.pbs.org/wgbh/nova/earth/coriolis-effect.html" TargetMode="External"/><Relationship Id="rId4" Type="http://schemas.openxmlformats.org/officeDocument/2006/relationships/image" Target="../media/image62.png"/><Relationship Id="rId5" Type="http://schemas.openxmlformats.org/officeDocument/2006/relationships/image" Target="../media/image3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hyperlink" Target="http://www.huffingtonpost.com/2012/08/11/heat-wave-western-us_n_1768755.html" TargetMode="External"/><Relationship Id="rId4" Type="http://schemas.openxmlformats.org/officeDocument/2006/relationships/hyperlink" Target="http://www.huffingtonpost.com/2012/11/29/us-drought-2012-midwest-winter_n_2214061.html" TargetMode="External"/><Relationship Id="rId5" Type="http://schemas.openxmlformats.org/officeDocument/2006/relationships/hyperlink" Target="http://www.huffingtonpost.com/2012/06/25/colorado-wildfires-2012-v_n_1623695.html" TargetMode="External"/><Relationship Id="rId6" Type="http://schemas.openxmlformats.org/officeDocument/2006/relationships/hyperlink" Target="http://www.huffingtonpost.com/news/typhoon-bopha" TargetMode="External"/><Relationship Id="rId7" Type="http://schemas.openxmlformats.org/officeDocument/2006/relationships/hyperlink" Target="http://www.huffingtonpost.com/2012/08/04/climate-change-heat-wave-global-warming_n_1742653.html"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hyperlink" Target="http://www.huffingtonpost.com/2011/08/23/washington-dc-earthquake-2011_n_934244.html" TargetMode="External"/><Relationship Id="rId4" Type="http://schemas.openxmlformats.org/officeDocument/2006/relationships/hyperlink" Target="http://www.huffingtonpost.com/2011/08/23/washington-dc-earthquake-2011_n_934244.html" TargetMode="External"/><Relationship Id="rId5" Type="http://schemas.openxmlformats.org/officeDocument/2006/relationships/hyperlink" Target="http://www.huffingtonpost.com/2011/08/27/hurricane-irene-photos_n_939227.html"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hyperlink" Target="http://www.huffingtonpost.com/news/hurricane-sandy-2012" TargetMode="External"/><Relationship Id="rId4" Type="http://schemas.openxmlformats.org/officeDocument/2006/relationships/hyperlink" Target="http://www.huffingtonpost.com/2012/11/12/hurricane-sandy-damage_n_2114525.html"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 Id="rId3" Type="http://schemas.openxmlformats.org/officeDocument/2006/relationships/image" Target="../media/image40.jpg"/><Relationship Id="rId4" Type="http://schemas.openxmlformats.org/officeDocument/2006/relationships/image" Target="../media/image41.jpg"/><Relationship Id="rId5" Type="http://schemas.openxmlformats.org/officeDocument/2006/relationships/image" Target="../media/image52.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9.xml"/><Relationship Id="rId3" Type="http://schemas.openxmlformats.org/officeDocument/2006/relationships/image" Target="../media/image6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hyperlink" Target="http://www.ewg.org/enviroblog/2011/12/www.ewg.org/release/chemical-giants-bow-bpa-ban-kids-foodware" TargetMode="External"/><Relationship Id="rId4" Type="http://schemas.openxmlformats.org/officeDocument/2006/relationships/hyperlink" Target="http://www.ewg.org/enviroblog/2011/12/www.ewg.org/release/chemical-giants-bow-bpa-ban-kids-foodware"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hyperlink" Target="http://articles.chicagotribune.com/2012-12-26/lifestyle/sns-rt-us-usa-yearend-healthbre8bp0gx-20121226_1_cases-of-spinal-infections-meningitis-outbreak-fungal-meningitis" TargetMode="External"/><Relationship Id="rId4" Type="http://schemas.openxmlformats.org/officeDocument/2006/relationships/hyperlink" Target="http://www.huffingtonpost.com/2012/09/18/pesticide-spray-west-nile-mosquitoes_n_1895014.html"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2.xml"/><Relationship Id="rId3" Type="http://schemas.openxmlformats.org/officeDocument/2006/relationships/image" Target="../media/image47.jpg"/><Relationship Id="rId4" Type="http://schemas.openxmlformats.org/officeDocument/2006/relationships/image" Target="../media/image43.jpg"/><Relationship Id="rId5" Type="http://schemas.openxmlformats.org/officeDocument/2006/relationships/image" Target="../media/image46.jpg"/><Relationship Id="rId6" Type="http://schemas.openxmlformats.org/officeDocument/2006/relationships/image" Target="../media/image48.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3.xml"/><Relationship Id="rId3" Type="http://schemas.openxmlformats.org/officeDocument/2006/relationships/image" Target="../media/image5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5.xml"/><Relationship Id="rId3" Type="http://schemas.openxmlformats.org/officeDocument/2006/relationships/image" Target="../media/image5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hyperlink" Target="http://www.huffingtonpost.com/2011/12/08/texas-drought-2011-recent-rains_n_1137648.html" TargetMode="External"/><Relationship Id="rId4" Type="http://schemas.openxmlformats.org/officeDocument/2006/relationships/hyperlink" Target="http://www.huffingtonpost.com/2011/12/16/texas-drought-dead-cows_n_1153355.html" TargetMode="External"/><Relationship Id="rId5" Type="http://schemas.openxmlformats.org/officeDocument/2006/relationships/hyperlink" Target="http://www.huffingtonpost.com/2011/11/21/texas-drought-ghost-towns-graves_n_1104563.html"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8.xml"/><Relationship Id="rId3" Type="http://schemas.openxmlformats.org/officeDocument/2006/relationships/hyperlink" Target="http://abcnews.go.com/International/cape-town-completely-avert-day-officials/story?id=53607900" TargetMode="External"/><Relationship Id="rId4" Type="http://schemas.openxmlformats.org/officeDocument/2006/relationships/image" Target="../media/image5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hyperlink" Target="http://thinkprogress.org/climate/2012/06/26/506225/three-new-studies-on-sea-level-rise-make-clear-we-must-act-now/" TargetMode="External"/><Relationship Id="rId4" Type="http://schemas.openxmlformats.org/officeDocument/2006/relationships/hyperlink" Target="http://www.nytimes.com/cwire/2011/05/25/25climatewire-island-nations-may-keep-some-sovereignty-if-63590.html" TargetMode="External"/><Relationship Id="rId5" Type="http://schemas.openxmlformats.org/officeDocument/2006/relationships/hyperlink" Target="http://theislandpresident.com/" TargetMode="External"/><Relationship Id="rId6" Type="http://schemas.openxmlformats.org/officeDocument/2006/relationships/hyperlink" Target="http://www.huffingtonpost.com/2012/04/02/the-island-president-mohamed-nasheed_n_1383413.html"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hyperlink" Target="http://www.huffingtonpost.com/2011/08/30/daryl-hannah-arrested-keystone-protest_n_942072.html" TargetMode="External"/><Relationship Id="rId4" Type="http://schemas.openxmlformats.org/officeDocument/2006/relationships/hyperlink" Target="http://www.huffingtonpost.com/bill-mckibben/white-house-tar-sands-sit_b_947965.html#s349524&amp;title=No_Tar_Sands" TargetMode="External"/><Relationship Id="rId5" Type="http://schemas.openxmlformats.org/officeDocument/2006/relationships/hyperlink" Target="http://www.huffingtonpost.ca/2011/11/14/keystone-pipeline-transcanada-reroute_n_1093635.html" TargetMode="External"/><Relationship Id="rId6" Type="http://schemas.openxmlformats.org/officeDocument/2006/relationships/hyperlink" Target="http://www.huffingtonpost.com/2011/11/22/dave-heineman-pipeline-bills_n_1108527.html" TargetMode="External"/><Relationship Id="rId7" Type="http://schemas.openxmlformats.org/officeDocument/2006/relationships/hyperlink" Target="http://www.huffingtonpost.com/2011/12/17/russ-girling-transcanada-keystone_n_1154898.html"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hyperlink" Target="http://climate.nasa.gov/news/916" TargetMode="External"/><Relationship Id="rId4" Type="http://schemas.openxmlformats.org/officeDocument/2006/relationships/hyperlink" Target="http://350.org/"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1.xml"/><Relationship Id="rId3" Type="http://schemas.openxmlformats.org/officeDocument/2006/relationships/image" Target="../media/image55.png"/><Relationship Id="rId4" Type="http://schemas.openxmlformats.org/officeDocument/2006/relationships/image" Target="../media/image54.png"/><Relationship Id="rId5" Type="http://schemas.openxmlformats.org/officeDocument/2006/relationships/image" Target="../media/image5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2.xml"/><Relationship Id="rId3" Type="http://schemas.openxmlformats.org/officeDocument/2006/relationships/image" Target="../media/image6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57.png"/><Relationship Id="rId4" Type="http://schemas.openxmlformats.org/officeDocument/2006/relationships/image" Target="../media/image5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4.xml"/><Relationship Id="rId3" Type="http://schemas.openxmlformats.org/officeDocument/2006/relationships/image" Target="../media/image5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5.xml"/><Relationship Id="rId3" Type="http://schemas.openxmlformats.org/officeDocument/2006/relationships/image" Target="../media/image7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hyperlink" Target="http://www.washingtonpost.com/wp-dyn/content/article/2010/04/17/AR2010041702990.html" TargetMode="External"/><Relationship Id="rId4" Type="http://schemas.openxmlformats.org/officeDocument/2006/relationships/hyperlink" Target="http://www.washingtonpost.com/" TargetMode="External"/><Relationship Id="rId5" Type="http://schemas.openxmlformats.org/officeDocument/2006/relationships/hyperlink" Target="http://www.businessweek.com/news/2010-04-23/mountaintop-coal-rules-may-send-more-u-s-miners-underground.html" TargetMode="External"/><Relationship Id="rId6" Type="http://schemas.openxmlformats.org/officeDocument/2006/relationships/hyperlink" Target="http://www.bloomberg.com/" TargetMode="External"/><Relationship Id="rId7" Type="http://schemas.openxmlformats.org/officeDocument/2006/relationships/hyperlink" Target="http://www.wvgazette.com/News/201004300879" TargetMode="External"/><Relationship Id="rId8" Type="http://schemas.openxmlformats.org/officeDocument/2006/relationships/hyperlink" Target="http://www.wvgazette.com/"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7.xml"/><Relationship Id="rId3" Type="http://schemas.openxmlformats.org/officeDocument/2006/relationships/image" Target="../media/image4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8.xml"/><Relationship Id="rId3" Type="http://schemas.openxmlformats.org/officeDocument/2006/relationships/image" Target="../media/image6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9.xml"/><Relationship Id="rId3" Type="http://schemas.openxmlformats.org/officeDocument/2006/relationships/image" Target="../media/image6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0.xml"/><Relationship Id="rId3" Type="http://schemas.openxmlformats.org/officeDocument/2006/relationships/image" Target="../media/image7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1.xml"/><Relationship Id="rId3" Type="http://schemas.openxmlformats.org/officeDocument/2006/relationships/image" Target="../media/image6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hyperlink" Target="https://docs.google.com/presentation/d/1awAscRW_pVKBnIX1HmrIotcP06E2MGcS3SP_FQEHtno/edit?usp=sharing"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3.xml"/><Relationship Id="rId3" Type="http://schemas.openxmlformats.org/officeDocument/2006/relationships/image" Target="../media/image6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4.xml"/><Relationship Id="rId3" Type="http://schemas.openxmlformats.org/officeDocument/2006/relationships/image" Target="../media/image64.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6.xml"/><Relationship Id="rId3" Type="http://schemas.openxmlformats.org/officeDocument/2006/relationships/image" Target="../media/image66.png"/><Relationship Id="rId4" Type="http://schemas.openxmlformats.org/officeDocument/2006/relationships/image" Target="../media/image9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7.xml"/><Relationship Id="rId3" Type="http://schemas.openxmlformats.org/officeDocument/2006/relationships/image" Target="../media/image71.png"/><Relationship Id="rId4" Type="http://schemas.openxmlformats.org/officeDocument/2006/relationships/image" Target="../media/image98.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8.xml"/><Relationship Id="rId3" Type="http://schemas.openxmlformats.org/officeDocument/2006/relationships/image" Target="../media/image69.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9.xml"/><Relationship Id="rId3" Type="http://schemas.openxmlformats.org/officeDocument/2006/relationships/image" Target="../media/image7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image" Target="../media/image8.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0.xml"/><Relationship Id="rId3" Type="http://schemas.openxmlformats.org/officeDocument/2006/relationships/image" Target="../media/image73.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1.xml"/><Relationship Id="rId3" Type="http://schemas.openxmlformats.org/officeDocument/2006/relationships/image" Target="../media/image74.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2.xml"/><Relationship Id="rId3" Type="http://schemas.openxmlformats.org/officeDocument/2006/relationships/image" Target="../media/image76.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5.xml"/><Relationship Id="rId3" Type="http://schemas.openxmlformats.org/officeDocument/2006/relationships/image" Target="../media/image77.png"/><Relationship Id="rId4" Type="http://schemas.openxmlformats.org/officeDocument/2006/relationships/image" Target="../media/image78.png"/><Relationship Id="rId5" Type="http://schemas.openxmlformats.org/officeDocument/2006/relationships/image" Target="../media/image79.png"/><Relationship Id="rId6" Type="http://schemas.openxmlformats.org/officeDocument/2006/relationships/hyperlink" Target="https://apcentral.collegeboard.org/pdf/ap-environmental-science-frq-2017.pdf" TargetMode="Externa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 Id="rId3" Type="http://schemas.openxmlformats.org/officeDocument/2006/relationships/image" Target="../media/image82.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7.xml"/><Relationship Id="rId3" Type="http://schemas.openxmlformats.org/officeDocument/2006/relationships/image" Target="../media/image81.jpg"/><Relationship Id="rId4" Type="http://schemas.openxmlformats.org/officeDocument/2006/relationships/image" Target="../media/image80.jpg"/><Relationship Id="rId5" Type="http://schemas.openxmlformats.org/officeDocument/2006/relationships/hyperlink" Target="https://apcentral.collegeboard.org/pdf/ap-environmental-science-frq-2017.pdf" TargetMode="Externa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8.xml"/><Relationship Id="rId3" Type="http://schemas.openxmlformats.org/officeDocument/2006/relationships/image" Target="../media/image83.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9.xml"/><Relationship Id="rId3" Type="http://schemas.openxmlformats.org/officeDocument/2006/relationships/image" Target="../media/image92.png"/><Relationship Id="rId4" Type="http://schemas.openxmlformats.org/officeDocument/2006/relationships/image" Target="../media/image88.png"/><Relationship Id="rId5" Type="http://schemas.openxmlformats.org/officeDocument/2006/relationships/hyperlink" Target="https://apcentral.collegeboard.org/pdf/ap-environmental-science-frq-2017.pdf"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0.xml"/><Relationship Id="rId3" Type="http://schemas.openxmlformats.org/officeDocument/2006/relationships/image" Target="../media/image87.png"/><Relationship Id="rId4" Type="http://schemas.openxmlformats.org/officeDocument/2006/relationships/hyperlink" Target="https://apcentral.collegeboard.org/pdf/ap-environmental-science-frq-2017.pdf" TargetMode="External"/><Relationship Id="rId5" Type="http://schemas.openxmlformats.org/officeDocument/2006/relationships/hyperlink" Target="https://apcentral.collegeboard.org/pdf/ap-environmental-science-frq-2017.pdf" TargetMode="Externa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1.xml"/><Relationship Id="rId3" Type="http://schemas.openxmlformats.org/officeDocument/2006/relationships/image" Target="../media/image86.png"/><Relationship Id="rId4" Type="http://schemas.openxmlformats.org/officeDocument/2006/relationships/image" Target="../media/image84.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2.xml"/><Relationship Id="rId3" Type="http://schemas.openxmlformats.org/officeDocument/2006/relationships/image" Target="../media/image95.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3.xml"/><Relationship Id="rId3" Type="http://schemas.openxmlformats.org/officeDocument/2006/relationships/image" Target="../media/image89.png"/><Relationship Id="rId4" Type="http://schemas.openxmlformats.org/officeDocument/2006/relationships/image" Target="../media/image85.jpg"/><Relationship Id="rId5" Type="http://schemas.openxmlformats.org/officeDocument/2006/relationships/image" Target="../media/image90.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4.xml"/><Relationship Id="rId3" Type="http://schemas.openxmlformats.org/officeDocument/2006/relationships/hyperlink" Target="http://www.usatoday.com/money/industries/energy/environment/story/2011-12-08/epa-fracking-pollution/51745004/1" TargetMode="External"/><Relationship Id="rId4" Type="http://schemas.openxmlformats.org/officeDocument/2006/relationships/hyperlink" Target="http://www.ewg.org/enviroblog/2011/12/static.ewg.org/reports/2011/fracking/cracks_in_the_facade.pdf" TargetMode="External"/><Relationship Id="rId5" Type="http://schemas.openxmlformats.org/officeDocument/2006/relationships/hyperlink" Target="http://www.riverreporteronline.com/news/14/2011/11/22/environmental-groups-claim-victory-drbc-postponement-clouds-drilling-future" TargetMode="Externa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5.xml"/><Relationship Id="rId3" Type="http://schemas.openxmlformats.org/officeDocument/2006/relationships/hyperlink" Target="https://secure-media.collegeboard.org/apc/ap11_frq_environmental_science.pdf" TargetMode="External"/><Relationship Id="rId4" Type="http://schemas.openxmlformats.org/officeDocument/2006/relationships/image" Target="../media/image91.png"/><Relationship Id="rId5" Type="http://schemas.openxmlformats.org/officeDocument/2006/relationships/image" Target="../media/image93.png"/><Relationship Id="rId6" Type="http://schemas.openxmlformats.org/officeDocument/2006/relationships/image" Target="../media/image96.png"/><Relationship Id="rId7" Type="http://schemas.openxmlformats.org/officeDocument/2006/relationships/image" Target="../media/image94.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10.png"/><Relationship Id="rId4" Type="http://schemas.openxmlformats.org/officeDocument/2006/relationships/image" Target="../media/image9.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5.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 name="Shape 60"/>
        <p:cNvGrpSpPr/>
        <p:nvPr/>
      </p:nvGrpSpPr>
      <p:grpSpPr>
        <a:xfrm>
          <a:off x="0" y="0"/>
          <a:ext cx="0" cy="0"/>
          <a:chOff x="0" y="0"/>
          <a:chExt cx="0" cy="0"/>
        </a:xfrm>
      </p:grpSpPr>
      <p:sp>
        <p:nvSpPr>
          <p:cNvPr id="61" name="Google Shape;61;p14"/>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chemeClr val="dk1"/>
              </a:buClr>
              <a:buFont typeface="Arial"/>
              <a:buNone/>
            </a:pPr>
            <a:r>
              <a:rPr lang="en"/>
              <a:t>Popular Stories that could be on FRQ </a:t>
            </a:r>
            <a:endParaRPr/>
          </a:p>
        </p:txBody>
      </p:sp>
      <p:sp>
        <p:nvSpPr>
          <p:cNvPr id="62" name="Google Shape;62;p14"/>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2"/>
              </a:buClr>
              <a:buFont typeface="Arial"/>
              <a:buNone/>
            </a:pPr>
            <a:r>
              <a:rPr lang="en"/>
              <a:t>Updated 2019 </a:t>
            </a:r>
            <a:endParaRPr/>
          </a:p>
          <a:p>
            <a:pPr indent="0" lvl="0" marL="0" marR="0" rtl="0" algn="ctr">
              <a:lnSpc>
                <a:spcPct val="100000"/>
              </a:lnSpc>
              <a:spcBef>
                <a:spcPts val="0"/>
              </a:spcBef>
              <a:spcAft>
                <a:spcPts val="0"/>
              </a:spcAft>
              <a:buClr>
                <a:schemeClr val="dk2"/>
              </a:buClr>
              <a:buFont typeface="Arial"/>
              <a:buNone/>
            </a:pPr>
            <a:r>
              <a:rPr lang="en">
                <a:latin typeface="Unkempt"/>
                <a:ea typeface="Unkempt"/>
                <a:cs typeface="Unkempt"/>
                <a:sym typeface="Unkempt"/>
              </a:rPr>
              <a:t>By Kristin Shapiro, Plano East Senior High School, Plano Tx </a:t>
            </a:r>
            <a:endParaRPr>
              <a:latin typeface="Unkempt"/>
              <a:ea typeface="Unkempt"/>
              <a:cs typeface="Unkempt"/>
              <a:sym typeface="Unkempt"/>
            </a:endParaRPr>
          </a:p>
        </p:txBody>
      </p:sp>
    </p:spTree>
  </p:cSld>
  <p:clrMapOvr>
    <a:masterClrMapping/>
  </p:clrMapOvr>
  <p:transition spd="slow">
    <p:fade thruBlk="1"/>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2" name="Shape 122"/>
        <p:cNvGrpSpPr/>
        <p:nvPr/>
      </p:nvGrpSpPr>
      <p:grpSpPr>
        <a:xfrm>
          <a:off x="0" y="0"/>
          <a:ext cx="0" cy="0"/>
          <a:chOff x="0" y="0"/>
          <a:chExt cx="0" cy="0"/>
        </a:xfrm>
      </p:grpSpPr>
      <p:sp>
        <p:nvSpPr>
          <p:cNvPr id="123" name="Google Shape;123;p23"/>
          <p:cNvSpPr txBox="1"/>
          <p:nvPr>
            <p:ph type="title"/>
          </p:nvPr>
        </p:nvSpPr>
        <p:spPr>
          <a:xfrm>
            <a:off x="380999" y="1"/>
            <a:ext cx="7068000" cy="62850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chemeClr val="lt1"/>
              </a:buClr>
              <a:buFont typeface="Calibri"/>
              <a:buNone/>
            </a:pPr>
            <a:r>
              <a:rPr b="0" i="0" lang="en" sz="2800" u="none" cap="none" strike="noStrike">
                <a:solidFill>
                  <a:schemeClr val="lt1"/>
                </a:solidFill>
                <a:latin typeface="Calibri"/>
                <a:ea typeface="Calibri"/>
                <a:cs typeface="Calibri"/>
                <a:sym typeface="Calibri"/>
              </a:rPr>
              <a:t>Algal blooms</a:t>
            </a:r>
            <a:endParaRPr b="0" i="0" sz="2800" u="none" cap="none" strike="noStrike">
              <a:solidFill>
                <a:schemeClr val="lt1"/>
              </a:solidFill>
              <a:latin typeface="Calibri"/>
              <a:ea typeface="Calibri"/>
              <a:cs typeface="Calibri"/>
              <a:sym typeface="Calibri"/>
            </a:endParaRPr>
          </a:p>
        </p:txBody>
      </p:sp>
      <p:pic>
        <p:nvPicPr>
          <p:cNvPr descr="algae.jpg" id="124" name="Google Shape;124;p23"/>
          <p:cNvPicPr preferRelativeResize="0"/>
          <p:nvPr>
            <p:ph idx="1" type="body"/>
          </p:nvPr>
        </p:nvPicPr>
        <p:blipFill rotWithShape="1">
          <a:blip r:embed="rId3">
            <a:alphaModFix/>
          </a:blip>
          <a:srcRect b="-24338" l="0" r="0" t="-24338"/>
          <a:stretch/>
        </p:blipFill>
        <p:spPr>
          <a:xfrm>
            <a:off x="-6245" y="228600"/>
            <a:ext cx="3029100" cy="2978700"/>
          </a:xfrm>
          <a:prstGeom prst="rect">
            <a:avLst/>
          </a:prstGeom>
          <a:noFill/>
          <a:ln>
            <a:noFill/>
          </a:ln>
        </p:spPr>
      </p:pic>
      <p:sp>
        <p:nvSpPr>
          <p:cNvPr id="125" name="Google Shape;125;p23"/>
          <p:cNvSpPr txBox="1"/>
          <p:nvPr>
            <p:ph idx="2" type="body"/>
          </p:nvPr>
        </p:nvSpPr>
        <p:spPr>
          <a:xfrm>
            <a:off x="4038600" y="742950"/>
            <a:ext cx="5105400" cy="34929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rgbClr val="464646"/>
              </a:buClr>
              <a:buSzPts val="2800"/>
              <a:buFont typeface="Arial"/>
              <a:buChar char="•"/>
            </a:pPr>
            <a:r>
              <a:rPr b="0" i="0" lang="en" sz="2800" u="none" cap="none" strike="noStrike">
                <a:solidFill>
                  <a:srgbClr val="464646"/>
                </a:solidFill>
                <a:latin typeface="Calibri"/>
                <a:ea typeface="Calibri"/>
                <a:cs typeface="Calibri"/>
                <a:sym typeface="Calibri"/>
              </a:rPr>
              <a:t>Eutrophication/ cultural eutrophication/ nutrient loading</a:t>
            </a:r>
            <a:endParaRPr/>
          </a:p>
          <a:p>
            <a:pPr indent="-342900" lvl="0" marL="342900" marR="0" rtl="0" algn="l">
              <a:spcBef>
                <a:spcPts val="560"/>
              </a:spcBef>
              <a:spcAft>
                <a:spcPts val="0"/>
              </a:spcAft>
              <a:buClr>
                <a:srgbClr val="464646"/>
              </a:buClr>
              <a:buSzPts val="2800"/>
              <a:buFont typeface="Arial"/>
              <a:buChar char="•"/>
            </a:pPr>
            <a:r>
              <a:rPr b="0" i="0" lang="en" sz="2800" u="none" cap="none" strike="noStrike">
                <a:solidFill>
                  <a:srgbClr val="464646"/>
                </a:solidFill>
                <a:latin typeface="Calibri"/>
                <a:ea typeface="Calibri"/>
                <a:cs typeface="Calibri"/>
                <a:sym typeface="Calibri"/>
              </a:rPr>
              <a:t>Causes – fertilizer runoff, sewage, animal waste, N, P</a:t>
            </a:r>
            <a:endParaRPr/>
          </a:p>
          <a:p>
            <a:pPr indent="-342900" lvl="0" marL="342900" marR="0" rtl="0" algn="l">
              <a:spcBef>
                <a:spcPts val="560"/>
              </a:spcBef>
              <a:spcAft>
                <a:spcPts val="1600"/>
              </a:spcAft>
              <a:buClr>
                <a:srgbClr val="464646"/>
              </a:buClr>
              <a:buSzPts val="2800"/>
              <a:buFont typeface="Arial"/>
              <a:buChar char="•"/>
            </a:pPr>
            <a:r>
              <a:rPr b="0" i="0" lang="en" sz="2800" u="none" cap="none" strike="noStrike">
                <a:solidFill>
                  <a:srgbClr val="464646"/>
                </a:solidFill>
                <a:latin typeface="Calibri"/>
                <a:ea typeface="Calibri"/>
                <a:cs typeface="Calibri"/>
                <a:sym typeface="Calibri"/>
              </a:rPr>
              <a:t>Chesapeake Bay, Gulf of Mexico, Mediterranean Sea</a:t>
            </a:r>
            <a:endParaRPr/>
          </a:p>
        </p:txBody>
      </p:sp>
      <p:pic>
        <p:nvPicPr>
          <p:cNvPr descr="algae (1).jpg" id="126" name="Google Shape;126;p23"/>
          <p:cNvPicPr preferRelativeResize="0"/>
          <p:nvPr/>
        </p:nvPicPr>
        <p:blipFill rotWithShape="1">
          <a:blip r:embed="rId4">
            <a:alphaModFix/>
          </a:blip>
          <a:srcRect b="0" l="0" r="0" t="0"/>
          <a:stretch/>
        </p:blipFill>
        <p:spPr>
          <a:xfrm>
            <a:off x="-6250" y="3249600"/>
            <a:ext cx="3878400" cy="18939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0" name="Shape 130"/>
        <p:cNvGrpSpPr/>
        <p:nvPr/>
      </p:nvGrpSpPr>
      <p:grpSpPr>
        <a:xfrm>
          <a:off x="0" y="0"/>
          <a:ext cx="0" cy="0"/>
          <a:chOff x="0" y="0"/>
          <a:chExt cx="0" cy="0"/>
        </a:xfrm>
      </p:grpSpPr>
      <p:sp>
        <p:nvSpPr>
          <p:cNvPr id="131" name="Google Shape;131;p24"/>
          <p:cNvSpPr txBox="1"/>
          <p:nvPr>
            <p:ph idx="4294967295" type="title"/>
          </p:nvPr>
        </p:nvSpPr>
        <p:spPr>
          <a:xfrm>
            <a:off x="311700" y="445025"/>
            <a:ext cx="8520600" cy="572700"/>
          </a:xfrm>
          <a:prstGeom prst="rect">
            <a:avLst/>
          </a:prstGeom>
          <a:noFill/>
          <a:ln>
            <a:noFill/>
          </a:ln>
        </p:spPr>
        <p:txBody>
          <a:bodyPr anchorCtr="0" anchor="t" bIns="34275" lIns="91425" spcFirstLastPara="1" rIns="91425" wrap="square" tIns="34275">
            <a:noAutofit/>
          </a:bodyPr>
          <a:lstStyle/>
          <a:p>
            <a:pPr indent="0" lvl="0" marL="0" marR="0" rtl="0" algn="l">
              <a:lnSpc>
                <a:spcPct val="100000"/>
              </a:lnSpc>
              <a:spcBef>
                <a:spcPts val="0"/>
              </a:spcBef>
              <a:spcAft>
                <a:spcPts val="0"/>
              </a:spcAft>
              <a:buClr>
                <a:schemeClr val="dk1"/>
              </a:buClr>
              <a:buFont typeface="Noto Sans Symbols"/>
              <a:buNone/>
            </a:pPr>
            <a:r>
              <a:rPr lang="en" sz="3000"/>
              <a:t>Nitrogen Cycle </a:t>
            </a:r>
            <a:endParaRPr/>
          </a:p>
        </p:txBody>
      </p:sp>
      <p:sp>
        <p:nvSpPr>
          <p:cNvPr id="132" name="Google Shape;132;p24"/>
          <p:cNvSpPr txBox="1"/>
          <p:nvPr/>
        </p:nvSpPr>
        <p:spPr>
          <a:xfrm>
            <a:off x="556225" y="1206500"/>
            <a:ext cx="8276100" cy="322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133" name="Google Shape;133;p24"/>
          <p:cNvPicPr preferRelativeResize="0"/>
          <p:nvPr/>
        </p:nvPicPr>
        <p:blipFill>
          <a:blip r:embed="rId3">
            <a:alphaModFix/>
          </a:blip>
          <a:stretch>
            <a:fillRect/>
          </a:stretch>
        </p:blipFill>
        <p:spPr>
          <a:xfrm>
            <a:off x="3046675" y="358276"/>
            <a:ext cx="5491875" cy="42778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7" name="Shape 137"/>
        <p:cNvGrpSpPr/>
        <p:nvPr/>
      </p:nvGrpSpPr>
      <p:grpSpPr>
        <a:xfrm>
          <a:off x="0" y="0"/>
          <a:ext cx="0" cy="0"/>
          <a:chOff x="0" y="0"/>
          <a:chExt cx="0" cy="0"/>
        </a:xfrm>
      </p:grpSpPr>
      <p:sp>
        <p:nvSpPr>
          <p:cNvPr id="138" name="Google Shape;138;p25"/>
          <p:cNvSpPr txBox="1"/>
          <p:nvPr>
            <p:ph idx="4294967295" type="title"/>
          </p:nvPr>
        </p:nvSpPr>
        <p:spPr>
          <a:xfrm>
            <a:off x="311700" y="445025"/>
            <a:ext cx="8520600" cy="572700"/>
          </a:xfrm>
          <a:prstGeom prst="rect">
            <a:avLst/>
          </a:prstGeom>
          <a:noFill/>
          <a:ln>
            <a:noFill/>
          </a:ln>
        </p:spPr>
        <p:txBody>
          <a:bodyPr anchorCtr="0" anchor="t" bIns="34275" lIns="91425" spcFirstLastPara="1" rIns="91425" wrap="square" tIns="34275">
            <a:noAutofit/>
          </a:bodyPr>
          <a:lstStyle/>
          <a:p>
            <a:pPr indent="0" lvl="0" marL="0" marR="0" rtl="0" algn="l">
              <a:lnSpc>
                <a:spcPct val="100000"/>
              </a:lnSpc>
              <a:spcBef>
                <a:spcPts val="0"/>
              </a:spcBef>
              <a:spcAft>
                <a:spcPts val="0"/>
              </a:spcAft>
              <a:buClr>
                <a:schemeClr val="dk1"/>
              </a:buClr>
              <a:buFont typeface="Noto Sans Symbols"/>
              <a:buNone/>
            </a:pPr>
            <a:r>
              <a:rPr lang="en" sz="3000"/>
              <a:t>Human Impact on Nitrogen Cycle </a:t>
            </a:r>
            <a:endParaRPr/>
          </a:p>
        </p:txBody>
      </p:sp>
      <p:sp>
        <p:nvSpPr>
          <p:cNvPr id="139" name="Google Shape;139;p25"/>
          <p:cNvSpPr txBox="1"/>
          <p:nvPr/>
        </p:nvSpPr>
        <p:spPr>
          <a:xfrm>
            <a:off x="556225" y="1206500"/>
            <a:ext cx="8276100" cy="3228000"/>
          </a:xfrm>
          <a:prstGeom prst="rect">
            <a:avLst/>
          </a:prstGeom>
          <a:noFill/>
          <a:ln>
            <a:noFill/>
          </a:ln>
        </p:spPr>
        <p:txBody>
          <a:bodyPr anchorCtr="0" anchor="t" bIns="91425" lIns="91425" spcFirstLastPara="1" rIns="91425" wrap="square" tIns="91425">
            <a:noAutofit/>
          </a:bodyPr>
          <a:lstStyle/>
          <a:p>
            <a:pPr indent="-406400" lvl="0" marL="457200" rtl="0" algn="l">
              <a:lnSpc>
                <a:spcPct val="115000"/>
              </a:lnSpc>
              <a:spcBef>
                <a:spcPts val="560"/>
              </a:spcBef>
              <a:spcAft>
                <a:spcPts val="0"/>
              </a:spcAft>
              <a:buClr>
                <a:srgbClr val="464646"/>
              </a:buClr>
              <a:buSzPts val="2800"/>
              <a:buChar char="•"/>
            </a:pPr>
            <a:r>
              <a:rPr lang="en" sz="2800">
                <a:solidFill>
                  <a:srgbClr val="464646"/>
                </a:solidFill>
                <a:latin typeface="Calibri"/>
                <a:ea typeface="Calibri"/>
                <a:cs typeface="Calibri"/>
                <a:sym typeface="Calibri"/>
              </a:rPr>
              <a:t>Excessive use runs off: remedied by riparian zones </a:t>
            </a:r>
            <a:endParaRPr sz="2800">
              <a:solidFill>
                <a:srgbClr val="464646"/>
              </a:solidFill>
              <a:latin typeface="Calibri"/>
              <a:ea typeface="Calibri"/>
              <a:cs typeface="Calibri"/>
              <a:sym typeface="Calibri"/>
            </a:endParaRPr>
          </a:p>
          <a:p>
            <a:pPr indent="-406400" lvl="0" marL="457200" rtl="0" algn="l">
              <a:lnSpc>
                <a:spcPct val="115000"/>
              </a:lnSpc>
              <a:spcBef>
                <a:spcPts val="0"/>
              </a:spcBef>
              <a:spcAft>
                <a:spcPts val="0"/>
              </a:spcAft>
              <a:buClr>
                <a:srgbClr val="464646"/>
              </a:buClr>
              <a:buSzPts val="2800"/>
              <a:buChar char="•"/>
            </a:pPr>
            <a:r>
              <a:rPr lang="en" sz="2800">
                <a:solidFill>
                  <a:srgbClr val="464646"/>
                </a:solidFill>
                <a:latin typeface="Calibri"/>
                <a:ea typeface="Calibri"/>
                <a:cs typeface="Calibri"/>
                <a:sym typeface="Calibri"/>
              </a:rPr>
              <a:t>Made up of NPK: Phosphorus is limiting in water, causes algal blooms </a:t>
            </a:r>
            <a:endParaRPr sz="2800">
              <a:solidFill>
                <a:srgbClr val="464646"/>
              </a:solidFill>
              <a:latin typeface="Calibri"/>
              <a:ea typeface="Calibri"/>
              <a:cs typeface="Calibri"/>
              <a:sym typeface="Calibri"/>
            </a:endParaRPr>
          </a:p>
          <a:p>
            <a:pPr indent="-406400" lvl="0" marL="457200" rtl="0" algn="l">
              <a:lnSpc>
                <a:spcPct val="115000"/>
              </a:lnSpc>
              <a:spcBef>
                <a:spcPts val="0"/>
              </a:spcBef>
              <a:spcAft>
                <a:spcPts val="0"/>
              </a:spcAft>
              <a:buClr>
                <a:srgbClr val="464646"/>
              </a:buClr>
              <a:buSzPts val="2800"/>
              <a:buChar char="•"/>
            </a:pPr>
            <a:r>
              <a:rPr lang="en" sz="2800">
                <a:solidFill>
                  <a:srgbClr val="464646"/>
                </a:solidFill>
                <a:latin typeface="Calibri"/>
                <a:ea typeface="Calibri"/>
                <a:cs typeface="Calibri"/>
                <a:sym typeface="Calibri"/>
              </a:rPr>
              <a:t> Oxygen sag curve results: hypoxic zones </a:t>
            </a:r>
            <a:endParaRPr sz="2800">
              <a:solidFill>
                <a:srgbClr val="464646"/>
              </a:solidFill>
              <a:latin typeface="Calibri"/>
              <a:ea typeface="Calibri"/>
              <a:cs typeface="Calibri"/>
              <a:sym typeface="Calibri"/>
            </a:endParaRPr>
          </a:p>
          <a:p>
            <a:pPr indent="-381000" lvl="1" marL="914400" rtl="0" algn="l">
              <a:lnSpc>
                <a:spcPct val="115000"/>
              </a:lnSpc>
              <a:spcBef>
                <a:spcPts val="0"/>
              </a:spcBef>
              <a:spcAft>
                <a:spcPts val="0"/>
              </a:spcAft>
              <a:buClr>
                <a:srgbClr val="464646"/>
              </a:buClr>
              <a:buSzPts val="2400"/>
              <a:buChar char="–"/>
            </a:pPr>
            <a:r>
              <a:rPr lang="en" sz="2400">
                <a:solidFill>
                  <a:srgbClr val="464646"/>
                </a:solidFill>
                <a:latin typeface="Calibri"/>
                <a:ea typeface="Calibri"/>
                <a:cs typeface="Calibri"/>
                <a:sym typeface="Calibri"/>
              </a:rPr>
              <a:t>Gulf of Mexico </a:t>
            </a:r>
            <a:endParaRPr sz="2400">
              <a:solidFill>
                <a:srgbClr val="464646"/>
              </a:solidFill>
              <a:latin typeface="Calibri"/>
              <a:ea typeface="Calibri"/>
              <a:cs typeface="Calibri"/>
              <a:sym typeface="Calibri"/>
            </a:endParaRPr>
          </a:p>
          <a:p>
            <a:pPr indent="-406400" lvl="0" marL="457200" rtl="0" algn="l">
              <a:lnSpc>
                <a:spcPct val="115000"/>
              </a:lnSpc>
              <a:spcBef>
                <a:spcPts val="0"/>
              </a:spcBef>
              <a:spcAft>
                <a:spcPts val="0"/>
              </a:spcAft>
              <a:buClr>
                <a:srgbClr val="464646"/>
              </a:buClr>
              <a:buSzPts val="2800"/>
              <a:buChar char="•"/>
            </a:pPr>
            <a:r>
              <a:rPr lang="en" sz="2800">
                <a:solidFill>
                  <a:srgbClr val="464646"/>
                </a:solidFill>
                <a:latin typeface="Calibri"/>
                <a:ea typeface="Calibri"/>
                <a:cs typeface="Calibri"/>
                <a:sym typeface="Calibri"/>
              </a:rPr>
              <a:t>Causes eutrophication/cultural eutrophication </a:t>
            </a:r>
            <a:endParaRPr sz="2800">
              <a:solidFill>
                <a:srgbClr val="464646"/>
              </a:solidFill>
              <a:latin typeface="Calibri"/>
              <a:ea typeface="Calibri"/>
              <a:cs typeface="Calibri"/>
              <a:sym typeface="Calibri"/>
            </a:endParaRPr>
          </a:p>
          <a:p>
            <a:pPr indent="0" lvl="0" marL="0" rtl="0" algn="l">
              <a:lnSpc>
                <a:spcPct val="115000"/>
              </a:lnSpc>
              <a:spcBef>
                <a:spcPts val="1600"/>
              </a:spcBef>
              <a:spcAft>
                <a:spcPts val="0"/>
              </a:spcAft>
              <a:buClr>
                <a:schemeClr val="dk1"/>
              </a:buClr>
              <a:buSzPts val="1100"/>
              <a:buFont typeface="Arial"/>
              <a:buNone/>
            </a:pPr>
            <a:r>
              <a:t/>
            </a:r>
            <a:endParaRPr sz="2800">
              <a:solidFill>
                <a:srgbClr val="464646"/>
              </a:solidFill>
              <a:latin typeface="Calibri"/>
              <a:ea typeface="Calibri"/>
              <a:cs typeface="Calibri"/>
              <a:sym typeface="Calibri"/>
            </a:endParaRPr>
          </a:p>
          <a:p>
            <a:pPr indent="0" lvl="0" marL="0" rtl="0" algn="l">
              <a:spcBef>
                <a:spcPts val="160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3" name="Shape 143"/>
        <p:cNvGrpSpPr/>
        <p:nvPr/>
      </p:nvGrpSpPr>
      <p:grpSpPr>
        <a:xfrm>
          <a:off x="0" y="0"/>
          <a:ext cx="0" cy="0"/>
          <a:chOff x="0" y="0"/>
          <a:chExt cx="0" cy="0"/>
        </a:xfrm>
      </p:grpSpPr>
      <p:sp>
        <p:nvSpPr>
          <p:cNvPr id="144" name="Google Shape;144;p26"/>
          <p:cNvSpPr txBox="1"/>
          <p:nvPr>
            <p:ph idx="4294967295" type="title"/>
          </p:nvPr>
        </p:nvSpPr>
        <p:spPr>
          <a:xfrm>
            <a:off x="311700" y="445025"/>
            <a:ext cx="8520600" cy="572700"/>
          </a:xfrm>
          <a:prstGeom prst="rect">
            <a:avLst/>
          </a:prstGeom>
          <a:noFill/>
          <a:ln>
            <a:noFill/>
          </a:ln>
        </p:spPr>
        <p:txBody>
          <a:bodyPr anchorCtr="0" anchor="t" bIns="34275" lIns="91425" spcFirstLastPara="1" rIns="91425" wrap="square" tIns="34275">
            <a:noAutofit/>
          </a:bodyPr>
          <a:lstStyle/>
          <a:p>
            <a:pPr indent="0" lvl="0" marL="0" marR="0" rtl="0" algn="l">
              <a:lnSpc>
                <a:spcPct val="100000"/>
              </a:lnSpc>
              <a:spcBef>
                <a:spcPts val="0"/>
              </a:spcBef>
              <a:spcAft>
                <a:spcPts val="0"/>
              </a:spcAft>
              <a:buClr>
                <a:schemeClr val="dk1"/>
              </a:buClr>
              <a:buFont typeface="Noto Sans Symbols"/>
              <a:buNone/>
            </a:pPr>
            <a:r>
              <a:rPr lang="en" sz="3000"/>
              <a:t>Oxygen Sag Curve </a:t>
            </a:r>
            <a:r>
              <a:rPr lang="en" sz="3000"/>
              <a:t> </a:t>
            </a:r>
            <a:endParaRPr/>
          </a:p>
        </p:txBody>
      </p:sp>
      <p:sp>
        <p:nvSpPr>
          <p:cNvPr id="145" name="Google Shape;145;p26"/>
          <p:cNvSpPr txBox="1"/>
          <p:nvPr/>
        </p:nvSpPr>
        <p:spPr>
          <a:xfrm>
            <a:off x="556225" y="1206500"/>
            <a:ext cx="8276100" cy="322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146" name="Google Shape;146;p26"/>
          <p:cNvPicPr preferRelativeResize="0"/>
          <p:nvPr/>
        </p:nvPicPr>
        <p:blipFill>
          <a:blip r:embed="rId3">
            <a:alphaModFix/>
          </a:blip>
          <a:stretch>
            <a:fillRect/>
          </a:stretch>
        </p:blipFill>
        <p:spPr>
          <a:xfrm>
            <a:off x="556213" y="1206488"/>
            <a:ext cx="8201025" cy="34575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0" name="Shape 150"/>
        <p:cNvGrpSpPr/>
        <p:nvPr/>
      </p:nvGrpSpPr>
      <p:grpSpPr>
        <a:xfrm>
          <a:off x="0" y="0"/>
          <a:ext cx="0" cy="0"/>
          <a:chOff x="0" y="0"/>
          <a:chExt cx="0" cy="0"/>
        </a:xfrm>
      </p:grpSpPr>
      <p:sp>
        <p:nvSpPr>
          <p:cNvPr id="151" name="Google Shape;151;p27"/>
          <p:cNvSpPr txBox="1"/>
          <p:nvPr>
            <p:ph type="title"/>
          </p:nvPr>
        </p:nvSpPr>
        <p:spPr>
          <a:xfrm>
            <a:off x="380999" y="1"/>
            <a:ext cx="7068000" cy="628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Declining Sea Ice </a:t>
            </a:r>
            <a:endParaRPr/>
          </a:p>
        </p:txBody>
      </p:sp>
      <p:sp>
        <p:nvSpPr>
          <p:cNvPr id="152" name="Google Shape;152;p27"/>
          <p:cNvSpPr txBox="1"/>
          <p:nvPr>
            <p:ph idx="2" type="body"/>
          </p:nvPr>
        </p:nvSpPr>
        <p:spPr>
          <a:xfrm>
            <a:off x="3273850" y="758200"/>
            <a:ext cx="5756400" cy="4207800"/>
          </a:xfrm>
          <a:prstGeom prst="rect">
            <a:avLst/>
          </a:prstGeom>
        </p:spPr>
        <p:txBody>
          <a:bodyPr anchorCtr="0" anchor="t" bIns="91425" lIns="91425" spcFirstLastPara="1" rIns="91425" wrap="square" tIns="91425">
            <a:noAutofit/>
          </a:bodyPr>
          <a:lstStyle/>
          <a:p>
            <a:pPr indent="-342900" lvl="0" marL="457200" rtl="0" algn="l">
              <a:spcBef>
                <a:spcPts val="560"/>
              </a:spcBef>
              <a:spcAft>
                <a:spcPts val="0"/>
              </a:spcAft>
              <a:buSzPts val="1800"/>
              <a:buChar char="•"/>
            </a:pPr>
            <a:r>
              <a:rPr lang="en" sz="1800"/>
              <a:t>Sea ice is declining due to increasing temperatures </a:t>
            </a:r>
            <a:endParaRPr sz="1800"/>
          </a:p>
          <a:p>
            <a:pPr indent="-342900" lvl="0" marL="457200" rtl="0" algn="l">
              <a:spcBef>
                <a:spcPts val="0"/>
              </a:spcBef>
              <a:spcAft>
                <a:spcPts val="0"/>
              </a:spcAft>
              <a:buSzPts val="1800"/>
              <a:buChar char="•"/>
            </a:pPr>
            <a:r>
              <a:rPr lang="en" sz="1800"/>
              <a:t>Major part of arctic ecosystems - causing loss of biodiversity </a:t>
            </a:r>
            <a:endParaRPr sz="1800"/>
          </a:p>
          <a:p>
            <a:pPr indent="-342900" lvl="0" marL="457200" rtl="0" algn="l">
              <a:spcBef>
                <a:spcPts val="0"/>
              </a:spcBef>
              <a:spcAft>
                <a:spcPts val="0"/>
              </a:spcAft>
              <a:buSzPts val="1800"/>
              <a:buChar char="•"/>
            </a:pPr>
            <a:r>
              <a:rPr lang="en" sz="1800"/>
              <a:t>Greenland ice sheets heavily impacted </a:t>
            </a:r>
            <a:endParaRPr sz="1800"/>
          </a:p>
          <a:p>
            <a:pPr indent="-342900" lvl="0" marL="457200" rtl="0" algn="l">
              <a:spcBef>
                <a:spcPts val="0"/>
              </a:spcBef>
              <a:spcAft>
                <a:spcPts val="0"/>
              </a:spcAft>
              <a:buSzPts val="1800"/>
              <a:buChar char="•"/>
            </a:pPr>
            <a:r>
              <a:rPr lang="en" sz="1800"/>
              <a:t>Less white ice means areas absorb more radiation, radiates back into the atmosphere, trapping more IR, causing increasing melting → positive feedback loop</a:t>
            </a:r>
            <a:endParaRPr sz="1800"/>
          </a:p>
          <a:p>
            <a:pPr indent="-342900" lvl="0" marL="457200" rtl="0" algn="l">
              <a:spcBef>
                <a:spcPts val="0"/>
              </a:spcBef>
              <a:spcAft>
                <a:spcPts val="0"/>
              </a:spcAft>
              <a:buSzPts val="1800"/>
              <a:buFont typeface="Calibri"/>
              <a:buChar char="•"/>
            </a:pPr>
            <a:r>
              <a:rPr lang="en" sz="1800">
                <a:solidFill>
                  <a:srgbClr val="000000"/>
                </a:solidFill>
              </a:rPr>
              <a:t>Receding polar ice may also cause an increase in sea level rise (although due primarily to thermal expansion)</a:t>
            </a:r>
            <a:endParaRPr sz="1800"/>
          </a:p>
        </p:txBody>
      </p:sp>
      <p:pic>
        <p:nvPicPr>
          <p:cNvPr id="153" name="Google Shape;153;p27"/>
          <p:cNvPicPr preferRelativeResize="0"/>
          <p:nvPr/>
        </p:nvPicPr>
        <p:blipFill>
          <a:blip r:embed="rId3">
            <a:alphaModFix/>
          </a:blip>
          <a:stretch>
            <a:fillRect/>
          </a:stretch>
        </p:blipFill>
        <p:spPr>
          <a:xfrm>
            <a:off x="127800" y="819700"/>
            <a:ext cx="3146050" cy="40710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157" name="Shape 157"/>
        <p:cNvGrpSpPr/>
        <p:nvPr/>
      </p:nvGrpSpPr>
      <p:grpSpPr>
        <a:xfrm>
          <a:off x="0" y="0"/>
          <a:ext cx="0" cy="0"/>
          <a:chOff x="0" y="0"/>
          <a:chExt cx="0" cy="0"/>
        </a:xfrm>
      </p:grpSpPr>
      <p:sp>
        <p:nvSpPr>
          <p:cNvPr id="158" name="Google Shape;158;p2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Font typeface="Arial"/>
              <a:buNone/>
            </a:pPr>
            <a:r>
              <a:rPr b="1" i="0" lang="en" sz="1800" u="none" cap="none" strike="noStrike">
                <a:solidFill>
                  <a:srgbClr val="000000"/>
                </a:solidFill>
                <a:latin typeface="Arial"/>
                <a:ea typeface="Arial"/>
                <a:cs typeface="Arial"/>
                <a:sym typeface="Arial"/>
              </a:rPr>
              <a:t>Shell Arctic Drilling</a:t>
            </a:r>
            <a:endParaRPr/>
          </a:p>
        </p:txBody>
      </p:sp>
      <p:sp>
        <p:nvSpPr>
          <p:cNvPr id="159" name="Google Shape;159;p2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2"/>
              </a:buClr>
              <a:buFont typeface="Arial"/>
              <a:buNone/>
            </a:pPr>
            <a:r>
              <a:rPr b="0" i="0" lang="en" u="sng" cap="none" strike="noStrike">
                <a:solidFill>
                  <a:schemeClr val="hlink"/>
                </a:solidFill>
                <a:latin typeface="Arial"/>
                <a:ea typeface="Arial"/>
                <a:cs typeface="Arial"/>
                <a:sym typeface="Arial"/>
                <a:hlinkClick r:id="rId3"/>
              </a:rPr>
              <a:t>Shell's exploratory drilling in the Arctic</a:t>
            </a:r>
            <a:r>
              <a:rPr lang="en">
                <a:solidFill>
                  <a:srgbClr val="6E6E6E"/>
                </a:solidFill>
              </a:rPr>
              <a:t> </a:t>
            </a:r>
            <a:r>
              <a:rPr b="0" i="0" lang="en" u="none" cap="none" strike="noStrike">
                <a:solidFill>
                  <a:srgbClr val="6E6E6E"/>
                </a:solidFill>
                <a:latin typeface="Arial"/>
                <a:ea typeface="Arial"/>
                <a:cs typeface="Arial"/>
                <a:sym typeface="Arial"/>
              </a:rPr>
              <a:t>sparked anger this year among concerned locals and environmentalists. According to the Associated Press, Shell finished preliminary drilling at a well in the Chukchi Sea and one in the Beaufort Sea. In this July 14 photo, a Shell drilling ship drifts near the Alaska coast, raising questions about the company's preparedness. Greenpeace and The Yes Lab launched a hoax campaign to challenge </a:t>
            </a:r>
            <a:r>
              <a:rPr b="0" i="0" lang="en" u="sng" cap="none" strike="noStrike">
                <a:solidFill>
                  <a:schemeClr val="hlink"/>
                </a:solidFill>
                <a:latin typeface="Arial"/>
                <a:ea typeface="Arial"/>
                <a:cs typeface="Arial"/>
                <a:sym typeface="Arial"/>
                <a:hlinkClick r:id="rId4"/>
              </a:rPr>
              <a:t>Shell's drilling plans</a:t>
            </a:r>
            <a:r>
              <a:rPr b="0" i="0" lang="en" u="none" cap="none" strike="noStrike">
                <a:solidFill>
                  <a:srgbClr val="6E6E6E"/>
                </a:solidFill>
                <a:latin typeface="Arial"/>
                <a:ea typeface="Arial"/>
                <a:cs typeface="Arial"/>
                <a:sym typeface="Arial"/>
              </a:rPr>
              <a:t>, and Paul McCartney argued, "</a:t>
            </a:r>
            <a:r>
              <a:rPr b="0" i="0" lang="en" u="sng" cap="none" strike="noStrike">
                <a:solidFill>
                  <a:schemeClr val="hlink"/>
                </a:solidFill>
                <a:latin typeface="Arial"/>
                <a:ea typeface="Arial"/>
                <a:cs typeface="Arial"/>
                <a:sym typeface="Arial"/>
                <a:hlinkClick r:id="rId5"/>
              </a:rPr>
              <a:t>As the ice retreats,</a:t>
            </a:r>
            <a:r>
              <a:rPr b="0" i="0" lang="en" u="none" cap="none" strike="noStrike">
                <a:solidFill>
                  <a:srgbClr val="6E6E6E"/>
                </a:solidFill>
                <a:latin typeface="Arial"/>
                <a:ea typeface="Arial"/>
                <a:cs typeface="Arial"/>
                <a:sym typeface="Arial"/>
              </a:rPr>
              <a:t> the oil giants are moving in. Instead of seeing the melting as a grave warning to humanity, they're eyeing the previously inaccessible oil beneath the seabed at the top of the world. They're exploiting the disappearance of the ice to drill for the very same fuel that caused the melting in the first place."</a:t>
            </a:r>
            <a:endParaRPr/>
          </a:p>
        </p:txBody>
      </p:sp>
    </p:spTree>
  </p:cSld>
  <p:clrMapOvr>
    <a:masterClrMapping/>
  </p:clrMapOvr>
  <p:transition spd="slow">
    <p:fade thruBlk="1"/>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163" name="Shape 163"/>
        <p:cNvGrpSpPr/>
        <p:nvPr/>
      </p:nvGrpSpPr>
      <p:grpSpPr>
        <a:xfrm>
          <a:off x="0" y="0"/>
          <a:ext cx="0" cy="0"/>
          <a:chOff x="0" y="0"/>
          <a:chExt cx="0" cy="0"/>
        </a:xfrm>
      </p:grpSpPr>
      <p:sp>
        <p:nvSpPr>
          <p:cNvPr id="164" name="Google Shape;164;p2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Font typeface="Arial"/>
              <a:buNone/>
            </a:pPr>
            <a:r>
              <a:rPr b="1" i="0" lang="en" sz="1800" u="none" cap="none" strike="noStrike">
                <a:solidFill>
                  <a:srgbClr val="000000"/>
                </a:solidFill>
                <a:latin typeface="Arial"/>
                <a:ea typeface="Arial"/>
                <a:cs typeface="Arial"/>
                <a:sym typeface="Arial"/>
              </a:rPr>
              <a:t>Arctic Ice Melt</a:t>
            </a:r>
            <a:endParaRPr/>
          </a:p>
        </p:txBody>
      </p:sp>
      <p:sp>
        <p:nvSpPr>
          <p:cNvPr id="165" name="Google Shape;165;p2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2"/>
              </a:buClr>
              <a:buFont typeface="Arial"/>
              <a:buNone/>
            </a:pPr>
            <a:r>
              <a:rPr b="0" i="0" lang="en" sz="2400" u="sng" cap="none" strike="noStrike">
                <a:solidFill>
                  <a:schemeClr val="hlink"/>
                </a:solidFill>
                <a:latin typeface="Arial"/>
                <a:ea typeface="Arial"/>
                <a:cs typeface="Arial"/>
                <a:sym typeface="Arial"/>
                <a:hlinkClick r:id="rId3"/>
              </a:rPr>
              <a:t>Arctic sea ice levels</a:t>
            </a:r>
            <a:r>
              <a:rPr b="0" i="0" lang="en" sz="2400" u="none" cap="none" strike="noStrike">
                <a:solidFill>
                  <a:srgbClr val="6E6E6E"/>
                </a:solidFill>
                <a:latin typeface="Arial"/>
                <a:ea typeface="Arial"/>
                <a:cs typeface="Arial"/>
                <a:sym typeface="Arial"/>
              </a:rPr>
              <a:t> hit record lows this September, the ice extent covering 49 percent below the 1979 average, when satellite records began. Scientists continued to emphasize the role that humans play in these changes. "It's crystal clear. If we burn all the fossil fuels, we create certain disaster," NASA scientist James Hansen warned.</a:t>
            </a:r>
            <a:endParaRPr sz="2400"/>
          </a:p>
        </p:txBody>
      </p:sp>
    </p:spTree>
  </p:cSld>
  <p:clrMapOvr>
    <a:masterClrMapping/>
  </p:clrMapOvr>
  <p:transition spd="slow">
    <p:fade thruBlk="1"/>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9" name="Shape 169"/>
        <p:cNvGrpSpPr/>
        <p:nvPr/>
      </p:nvGrpSpPr>
      <p:grpSpPr>
        <a:xfrm>
          <a:off x="0" y="0"/>
          <a:ext cx="0" cy="0"/>
          <a:chOff x="0" y="0"/>
          <a:chExt cx="0" cy="0"/>
        </a:xfrm>
      </p:grpSpPr>
      <p:sp>
        <p:nvSpPr>
          <p:cNvPr id="170" name="Google Shape;170;p30"/>
          <p:cNvSpPr txBox="1"/>
          <p:nvPr>
            <p:ph type="title"/>
          </p:nvPr>
        </p:nvSpPr>
        <p:spPr>
          <a:xfrm>
            <a:off x="380999" y="1"/>
            <a:ext cx="7068000" cy="62850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chemeClr val="lt1"/>
              </a:buClr>
              <a:buFont typeface="Calibri"/>
              <a:buNone/>
            </a:pPr>
            <a:r>
              <a:rPr b="0" i="0" lang="en" sz="2800" u="none" cap="none" strike="noStrike">
                <a:solidFill>
                  <a:schemeClr val="lt1"/>
                </a:solidFill>
                <a:latin typeface="Calibri"/>
                <a:ea typeface="Calibri"/>
                <a:cs typeface="Calibri"/>
                <a:sym typeface="Calibri"/>
              </a:rPr>
              <a:t>Possible FRQ topics</a:t>
            </a:r>
            <a:endParaRPr b="0" i="0" sz="2800" u="none" cap="none" strike="noStrike">
              <a:solidFill>
                <a:schemeClr val="lt1"/>
              </a:solidFill>
              <a:latin typeface="Calibri"/>
              <a:ea typeface="Calibri"/>
              <a:cs typeface="Calibri"/>
              <a:sym typeface="Calibri"/>
            </a:endParaRPr>
          </a:p>
        </p:txBody>
      </p:sp>
      <p:sp>
        <p:nvSpPr>
          <p:cNvPr id="171" name="Google Shape;171;p30"/>
          <p:cNvSpPr txBox="1"/>
          <p:nvPr>
            <p:ph idx="1" type="body"/>
          </p:nvPr>
        </p:nvSpPr>
        <p:spPr>
          <a:xfrm>
            <a:off x="0" y="742950"/>
            <a:ext cx="5486400" cy="24780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80000"/>
              </a:lnSpc>
              <a:spcBef>
                <a:spcPts val="0"/>
              </a:spcBef>
              <a:spcAft>
                <a:spcPts val="0"/>
              </a:spcAft>
              <a:buClr>
                <a:srgbClr val="464646"/>
              </a:buClr>
              <a:buSzPts val="2380"/>
              <a:buFont typeface="Arial"/>
              <a:buChar char="•"/>
            </a:pPr>
            <a:r>
              <a:rPr b="0" i="0" lang="en" sz="2380" u="none" cap="none" strike="noStrike">
                <a:solidFill>
                  <a:srgbClr val="464646"/>
                </a:solidFill>
                <a:latin typeface="Calibri"/>
                <a:ea typeface="Calibri"/>
                <a:cs typeface="Calibri"/>
                <a:sym typeface="Calibri"/>
              </a:rPr>
              <a:t>Pollution, water: The Great Pacific Garbage Patch</a:t>
            </a:r>
            <a:endParaRPr/>
          </a:p>
          <a:p>
            <a:pPr indent="-285750" lvl="1" marL="742950" marR="0" rtl="0" algn="l">
              <a:lnSpc>
                <a:spcPct val="80000"/>
              </a:lnSpc>
              <a:spcBef>
                <a:spcPts val="408"/>
              </a:spcBef>
              <a:spcAft>
                <a:spcPts val="0"/>
              </a:spcAft>
              <a:buClr>
                <a:srgbClr val="464646"/>
              </a:buClr>
              <a:buSzPts val="2040"/>
              <a:buFont typeface="Arial"/>
              <a:buChar char="–"/>
            </a:pPr>
            <a:r>
              <a:rPr b="0" i="0" lang="en" sz="2040" u="none" cap="none" strike="noStrike">
                <a:solidFill>
                  <a:srgbClr val="464646"/>
                </a:solidFill>
                <a:latin typeface="Calibri"/>
                <a:ea typeface="Calibri"/>
                <a:cs typeface="Calibri"/>
                <a:sym typeface="Calibri"/>
              </a:rPr>
              <a:t>Mostly plastic</a:t>
            </a:r>
            <a:endParaRPr/>
          </a:p>
          <a:p>
            <a:pPr indent="-285750" lvl="1" marL="742950" marR="0" rtl="0" algn="l">
              <a:lnSpc>
                <a:spcPct val="80000"/>
              </a:lnSpc>
              <a:spcBef>
                <a:spcPts val="408"/>
              </a:spcBef>
              <a:spcAft>
                <a:spcPts val="0"/>
              </a:spcAft>
              <a:buClr>
                <a:srgbClr val="464646"/>
              </a:buClr>
              <a:buSzPts val="2040"/>
              <a:buFont typeface="Arial"/>
              <a:buChar char="–"/>
            </a:pPr>
            <a:r>
              <a:rPr b="0" i="0" lang="en" sz="2040" u="none" cap="none" strike="noStrike">
                <a:solidFill>
                  <a:srgbClr val="464646"/>
                </a:solidFill>
                <a:latin typeface="Calibri"/>
                <a:ea typeface="Calibri"/>
                <a:cs typeface="Calibri"/>
                <a:sym typeface="Calibri"/>
              </a:rPr>
              <a:t>Between CA and China </a:t>
            </a:r>
            <a:endParaRPr b="0" i="0" sz="2040" u="none" cap="none" strike="noStrike">
              <a:solidFill>
                <a:srgbClr val="464646"/>
              </a:solidFill>
              <a:latin typeface="Calibri"/>
              <a:ea typeface="Calibri"/>
              <a:cs typeface="Calibri"/>
              <a:sym typeface="Calibri"/>
            </a:endParaRPr>
          </a:p>
          <a:p>
            <a:pPr indent="-285750" lvl="1" marL="742950" marR="0" rtl="0" algn="l">
              <a:lnSpc>
                <a:spcPct val="80000"/>
              </a:lnSpc>
              <a:spcBef>
                <a:spcPts val="408"/>
              </a:spcBef>
              <a:spcAft>
                <a:spcPts val="0"/>
              </a:spcAft>
              <a:buClr>
                <a:srgbClr val="464646"/>
              </a:buClr>
              <a:buSzPts val="2040"/>
              <a:buFont typeface="Arial"/>
              <a:buChar char="–"/>
            </a:pPr>
            <a:r>
              <a:rPr b="0" i="0" lang="en" sz="2040" u="none" cap="none" strike="noStrike">
                <a:solidFill>
                  <a:srgbClr val="464646"/>
                </a:solidFill>
                <a:latin typeface="Calibri"/>
                <a:ea typeface="Calibri"/>
                <a:cs typeface="Calibri"/>
                <a:sym typeface="Calibri"/>
              </a:rPr>
              <a:t>PCBs, bisphenol A, </a:t>
            </a:r>
            <a:endParaRPr/>
          </a:p>
          <a:p>
            <a:pPr indent="-285750" lvl="1" marL="742950" marR="0" rtl="0" algn="l">
              <a:lnSpc>
                <a:spcPct val="80000"/>
              </a:lnSpc>
              <a:spcBef>
                <a:spcPts val="408"/>
              </a:spcBef>
              <a:spcAft>
                <a:spcPts val="0"/>
              </a:spcAft>
              <a:buClr>
                <a:srgbClr val="464646"/>
              </a:buClr>
              <a:buSzPts val="2040"/>
              <a:buFont typeface="Arial"/>
              <a:buChar char="–"/>
            </a:pPr>
            <a:r>
              <a:rPr b="0" i="0" lang="en" sz="2040" u="none" cap="none" strike="noStrike">
                <a:solidFill>
                  <a:srgbClr val="464646"/>
                </a:solidFill>
                <a:latin typeface="Calibri"/>
                <a:ea typeface="Calibri"/>
                <a:cs typeface="Calibri"/>
                <a:sym typeface="Calibri"/>
              </a:rPr>
              <a:t>Photodegredation of plastics</a:t>
            </a:r>
            <a:endParaRPr/>
          </a:p>
          <a:p>
            <a:pPr indent="-285750" lvl="1" marL="742950" marR="0" rtl="0" algn="l">
              <a:lnSpc>
                <a:spcPct val="80000"/>
              </a:lnSpc>
              <a:spcBef>
                <a:spcPts val="408"/>
              </a:spcBef>
              <a:spcAft>
                <a:spcPts val="0"/>
              </a:spcAft>
              <a:buClr>
                <a:srgbClr val="464646"/>
              </a:buClr>
              <a:buSzPts val="2040"/>
              <a:buFont typeface="Arial"/>
              <a:buChar char="–"/>
            </a:pPr>
            <a:r>
              <a:rPr b="0" i="0" lang="en" sz="2040" u="none" cap="none" strike="noStrike">
                <a:solidFill>
                  <a:srgbClr val="464646"/>
                </a:solidFill>
                <a:latin typeface="Calibri"/>
                <a:ea typeface="Calibri"/>
                <a:cs typeface="Calibri"/>
                <a:sym typeface="Calibri"/>
              </a:rPr>
              <a:t>More plastic than plankton</a:t>
            </a:r>
            <a:endParaRPr/>
          </a:p>
          <a:p>
            <a:pPr indent="-285750" lvl="1" marL="742950" marR="0" rtl="0" algn="l">
              <a:lnSpc>
                <a:spcPct val="80000"/>
              </a:lnSpc>
              <a:spcBef>
                <a:spcPts val="408"/>
              </a:spcBef>
              <a:spcAft>
                <a:spcPts val="0"/>
              </a:spcAft>
              <a:buClr>
                <a:srgbClr val="464646"/>
              </a:buClr>
              <a:buSzPts val="2040"/>
              <a:buFont typeface="Arial"/>
              <a:buChar char="–"/>
            </a:pPr>
            <a:r>
              <a:rPr b="0" i="0" lang="en" sz="2040" u="none" cap="none" strike="noStrike">
                <a:solidFill>
                  <a:srgbClr val="464646"/>
                </a:solidFill>
                <a:latin typeface="Calibri"/>
                <a:ea typeface="Calibri"/>
                <a:cs typeface="Calibri"/>
                <a:sym typeface="Calibri"/>
              </a:rPr>
              <a:t>Tiny pieces ingested by zooplankton →bioaccumulation in the food chain</a:t>
            </a:r>
            <a:endParaRPr/>
          </a:p>
          <a:p>
            <a:pPr indent="-285750" lvl="1" marL="742950" marR="0" rtl="0" algn="l">
              <a:lnSpc>
                <a:spcPct val="80000"/>
              </a:lnSpc>
              <a:spcBef>
                <a:spcPts val="408"/>
              </a:spcBef>
              <a:spcAft>
                <a:spcPts val="0"/>
              </a:spcAft>
              <a:buClr>
                <a:srgbClr val="464646"/>
              </a:buClr>
              <a:buSzPts val="2040"/>
              <a:buFont typeface="Arial"/>
              <a:buChar char="–"/>
            </a:pPr>
            <a:r>
              <a:rPr b="0" i="0" lang="en" sz="2040" u="none" cap="none" strike="noStrike">
                <a:solidFill>
                  <a:srgbClr val="464646"/>
                </a:solidFill>
                <a:latin typeface="Calibri"/>
                <a:ea typeface="Calibri"/>
                <a:cs typeface="Calibri"/>
                <a:sym typeface="Calibri"/>
              </a:rPr>
              <a:t>Plastic bag bans</a:t>
            </a:r>
            <a:endParaRPr b="0" i="0" sz="2040" u="none" cap="none" strike="noStrike">
              <a:solidFill>
                <a:srgbClr val="464646"/>
              </a:solidFill>
              <a:latin typeface="Calibri"/>
              <a:ea typeface="Calibri"/>
              <a:cs typeface="Calibri"/>
              <a:sym typeface="Calibri"/>
            </a:endParaRPr>
          </a:p>
          <a:p>
            <a:pPr indent="0" lvl="0" marL="0" marR="0" rtl="0" algn="l">
              <a:lnSpc>
                <a:spcPct val="80000"/>
              </a:lnSpc>
              <a:spcBef>
                <a:spcPts val="1600"/>
              </a:spcBef>
              <a:spcAft>
                <a:spcPts val="1600"/>
              </a:spcAft>
              <a:buNone/>
            </a:pPr>
            <a:r>
              <a:rPr lang="en" sz="3000" u="sng">
                <a:solidFill>
                  <a:schemeClr val="hlink"/>
                </a:solidFill>
                <a:latin typeface="Delius Unicase"/>
                <a:ea typeface="Delius Unicase"/>
                <a:cs typeface="Delius Unicase"/>
                <a:sym typeface="Delius Unicase"/>
                <a:hlinkClick r:id="rId3"/>
              </a:rPr>
              <a:t>Microplastics on 2017</a:t>
            </a:r>
            <a:endParaRPr sz="3000">
              <a:solidFill>
                <a:srgbClr val="FF0000"/>
              </a:solidFill>
              <a:latin typeface="Delius Unicase"/>
              <a:ea typeface="Delius Unicase"/>
              <a:cs typeface="Delius Unicase"/>
              <a:sym typeface="Delius Unicase"/>
            </a:endParaRPr>
          </a:p>
        </p:txBody>
      </p:sp>
      <p:pic>
        <p:nvPicPr>
          <p:cNvPr id="172" name="Google Shape;172;p30"/>
          <p:cNvPicPr preferRelativeResize="0"/>
          <p:nvPr/>
        </p:nvPicPr>
        <p:blipFill rotWithShape="1">
          <a:blip r:embed="rId4">
            <a:alphaModFix/>
          </a:blip>
          <a:srcRect b="0" l="0" r="0" t="0"/>
          <a:stretch/>
        </p:blipFill>
        <p:spPr>
          <a:xfrm>
            <a:off x="5685541" y="228600"/>
            <a:ext cx="3267900" cy="1828800"/>
          </a:xfrm>
          <a:prstGeom prst="rect">
            <a:avLst/>
          </a:prstGeom>
          <a:noFill/>
          <a:ln>
            <a:noFill/>
          </a:ln>
        </p:spPr>
      </p:pic>
      <p:pic>
        <p:nvPicPr>
          <p:cNvPr id="173" name="Google Shape;173;p30"/>
          <p:cNvPicPr preferRelativeResize="0"/>
          <p:nvPr>
            <p:ph idx="2" type="body"/>
          </p:nvPr>
        </p:nvPicPr>
        <p:blipFill rotWithShape="1">
          <a:blip r:embed="rId5">
            <a:alphaModFix/>
          </a:blip>
          <a:srcRect b="0" l="0" r="0" t="0"/>
          <a:stretch/>
        </p:blipFill>
        <p:spPr>
          <a:xfrm>
            <a:off x="5645949" y="2152525"/>
            <a:ext cx="3498000" cy="2979000"/>
          </a:xfrm>
          <a:prstGeom prst="rect">
            <a:avLst/>
          </a:prstGeom>
          <a:noFill/>
          <a:ln>
            <a:noFill/>
          </a:ln>
        </p:spPr>
      </p:pic>
      <p:pic>
        <p:nvPicPr>
          <p:cNvPr id="174" name="Google Shape;174;p30"/>
          <p:cNvPicPr preferRelativeResize="0"/>
          <p:nvPr/>
        </p:nvPicPr>
        <p:blipFill rotWithShape="1">
          <a:blip r:embed="rId6">
            <a:alphaModFix/>
          </a:blip>
          <a:srcRect b="0" l="0" r="0" t="0"/>
          <a:stretch/>
        </p:blipFill>
        <p:spPr>
          <a:xfrm>
            <a:off x="3253725" y="1155775"/>
            <a:ext cx="2905800" cy="1437600"/>
          </a:xfrm>
          <a:prstGeom prst="rect">
            <a:avLst/>
          </a:prstGeom>
          <a:noFill/>
          <a:ln>
            <a:noFill/>
          </a:ln>
        </p:spPr>
      </p:pic>
    </p:spTree>
  </p:cSld>
  <p:clrMapOvr>
    <a:masterClrMapping/>
  </p:clrMapOvr>
  <mc:AlternateContent>
    <mc:Choice Requires="p14">
      <p:transition spd="slow">
        <p14:prism dir="l"/>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8" name="Shape 178"/>
        <p:cNvGrpSpPr/>
        <p:nvPr/>
      </p:nvGrpSpPr>
      <p:grpSpPr>
        <a:xfrm>
          <a:off x="0" y="0"/>
          <a:ext cx="0" cy="0"/>
          <a:chOff x="0" y="0"/>
          <a:chExt cx="0" cy="0"/>
        </a:xfrm>
      </p:grpSpPr>
      <p:pic>
        <p:nvPicPr>
          <p:cNvPr id="179" name="Google Shape;179;p31"/>
          <p:cNvPicPr preferRelativeResize="0"/>
          <p:nvPr/>
        </p:nvPicPr>
        <p:blipFill rotWithShape="1">
          <a:blip r:embed="rId3">
            <a:alphaModFix/>
          </a:blip>
          <a:srcRect b="0" l="0" r="0" t="0"/>
          <a:stretch/>
        </p:blipFill>
        <p:spPr>
          <a:xfrm>
            <a:off x="1202940" y="114210"/>
            <a:ext cx="6797700" cy="5143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3" name="Shape 183"/>
        <p:cNvGrpSpPr/>
        <p:nvPr/>
      </p:nvGrpSpPr>
      <p:grpSpPr>
        <a:xfrm>
          <a:off x="0" y="0"/>
          <a:ext cx="0" cy="0"/>
          <a:chOff x="0" y="0"/>
          <a:chExt cx="0" cy="0"/>
        </a:xfrm>
      </p:grpSpPr>
      <p:sp>
        <p:nvSpPr>
          <p:cNvPr id="184" name="Google Shape;184;p32"/>
          <p:cNvSpPr txBox="1"/>
          <p:nvPr>
            <p:ph idx="4294967295" type="title"/>
          </p:nvPr>
        </p:nvSpPr>
        <p:spPr>
          <a:xfrm>
            <a:off x="1485900" y="385020"/>
            <a:ext cx="6171900" cy="742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Font typeface="Noto Sans Symbols"/>
              <a:buNone/>
            </a:pPr>
            <a:r>
              <a:rPr b="0" i="0" lang="en" sz="2700" u="none" cap="none" strike="noStrike">
                <a:solidFill>
                  <a:schemeClr val="dk1"/>
                </a:solidFill>
                <a:latin typeface="Arial"/>
                <a:ea typeface="Arial"/>
                <a:cs typeface="Arial"/>
                <a:sym typeface="Arial"/>
              </a:rPr>
              <a:t>Plastic Bag Ban or Water Bottle Ban</a:t>
            </a:r>
            <a:endParaRPr/>
          </a:p>
        </p:txBody>
      </p:sp>
      <p:sp>
        <p:nvSpPr>
          <p:cNvPr id="185" name="Google Shape;185;p32"/>
          <p:cNvSpPr txBox="1"/>
          <p:nvPr>
            <p:ph idx="4294967295" type="body"/>
          </p:nvPr>
        </p:nvSpPr>
        <p:spPr>
          <a:xfrm>
            <a:off x="1485901" y="1254960"/>
            <a:ext cx="3028500" cy="3538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2"/>
              </a:buClr>
              <a:buFont typeface="Noto Sans Symbols"/>
              <a:buNone/>
            </a:pPr>
            <a:r>
              <a:rPr b="0" i="0" lang="en" sz="1800" u="none" cap="none" strike="noStrike">
                <a:solidFill>
                  <a:srgbClr val="000000"/>
                </a:solidFill>
                <a:latin typeface="Arial"/>
                <a:ea typeface="Arial"/>
                <a:cs typeface="Arial"/>
                <a:sym typeface="Arial"/>
              </a:rPr>
              <a:t>Problems:</a:t>
            </a:r>
            <a:endParaRPr/>
          </a:p>
          <a:p>
            <a:pPr indent="0" lvl="0" marL="0" marR="0" rtl="0" algn="l">
              <a:lnSpc>
                <a:spcPct val="100000"/>
              </a:lnSpc>
              <a:spcBef>
                <a:spcPts val="0"/>
              </a:spcBef>
              <a:spcAft>
                <a:spcPts val="0"/>
              </a:spcAft>
              <a:buClr>
                <a:srgbClr val="93A299"/>
              </a:buClr>
              <a:buSzPts val="1800"/>
              <a:buFont typeface="Arial"/>
              <a:buChar char="•"/>
            </a:pPr>
            <a:r>
              <a:rPr b="0" i="0" lang="en" sz="1800" u="none" cap="none" strike="noStrike">
                <a:solidFill>
                  <a:srgbClr val="000000"/>
                </a:solidFill>
                <a:latin typeface="Arial"/>
                <a:ea typeface="Arial"/>
                <a:cs typeface="Arial"/>
                <a:sym typeface="Arial"/>
              </a:rPr>
              <a:t>persistence of plastic in landfill</a:t>
            </a:r>
            <a:endParaRPr/>
          </a:p>
          <a:p>
            <a:pPr indent="0" lvl="0" marL="0" marR="0" rtl="0" algn="l">
              <a:lnSpc>
                <a:spcPct val="100000"/>
              </a:lnSpc>
              <a:spcBef>
                <a:spcPts val="0"/>
              </a:spcBef>
              <a:spcAft>
                <a:spcPts val="0"/>
              </a:spcAft>
              <a:buClr>
                <a:srgbClr val="93A299"/>
              </a:buClr>
              <a:buSzPts val="1800"/>
              <a:buFont typeface="Arial"/>
              <a:buChar char="•"/>
            </a:pPr>
            <a:r>
              <a:rPr b="0" i="0" lang="en" sz="1800" u="none" cap="none" strike="noStrike">
                <a:solidFill>
                  <a:srgbClr val="000000"/>
                </a:solidFill>
                <a:latin typeface="Arial"/>
                <a:ea typeface="Arial"/>
                <a:cs typeface="Arial"/>
                <a:sym typeface="Arial"/>
              </a:rPr>
              <a:t>energy cost and oil dependence in producing bags</a:t>
            </a:r>
            <a:endParaRPr/>
          </a:p>
          <a:p>
            <a:pPr indent="0" lvl="0" marL="0" marR="0" rtl="0" algn="l">
              <a:lnSpc>
                <a:spcPct val="100000"/>
              </a:lnSpc>
              <a:spcBef>
                <a:spcPts val="0"/>
              </a:spcBef>
              <a:spcAft>
                <a:spcPts val="0"/>
              </a:spcAft>
              <a:buClr>
                <a:srgbClr val="93A299"/>
              </a:buClr>
              <a:buSzPts val="1800"/>
              <a:buFont typeface="Arial"/>
              <a:buChar char="•"/>
            </a:pPr>
            <a:r>
              <a:rPr b="0" i="0" lang="en" sz="1800" u="none" cap="none" strike="noStrike">
                <a:solidFill>
                  <a:srgbClr val="000000"/>
                </a:solidFill>
                <a:latin typeface="Arial"/>
                <a:ea typeface="Arial"/>
                <a:cs typeface="Arial"/>
                <a:sym typeface="Arial"/>
              </a:rPr>
              <a:t>2 liters of oil for every one liter bottle</a:t>
            </a:r>
            <a:endParaRPr/>
          </a:p>
          <a:p>
            <a:pPr indent="0" lvl="0" marL="0" marR="0" rtl="0" algn="l">
              <a:lnSpc>
                <a:spcPct val="100000"/>
              </a:lnSpc>
              <a:spcBef>
                <a:spcPts val="0"/>
              </a:spcBef>
              <a:spcAft>
                <a:spcPts val="0"/>
              </a:spcAft>
              <a:buClr>
                <a:srgbClr val="93A299"/>
              </a:buClr>
              <a:buSzPts val="1800"/>
              <a:buFont typeface="Arial"/>
              <a:buChar char="•"/>
            </a:pPr>
            <a:r>
              <a:rPr b="0" i="0" lang="en" sz="1800" u="none" cap="none" strike="noStrike">
                <a:solidFill>
                  <a:srgbClr val="000000"/>
                </a:solidFill>
                <a:latin typeface="Arial"/>
                <a:ea typeface="Arial"/>
                <a:cs typeface="Arial"/>
                <a:sym typeface="Arial"/>
              </a:rPr>
              <a:t>nonrecyclable plastic bags (bottles are recyclable</a:t>
            </a:r>
            <a:endParaRPr/>
          </a:p>
          <a:p>
            <a:pPr indent="-48259" lvl="0" marL="480060" marR="0" rtl="0" algn="l">
              <a:lnSpc>
                <a:spcPct val="100000"/>
              </a:lnSpc>
              <a:spcBef>
                <a:spcPts val="0"/>
              </a:spcBef>
              <a:spcAft>
                <a:spcPts val="0"/>
              </a:spcAft>
              <a:buClr>
                <a:schemeClr val="dk2"/>
              </a:buClr>
              <a:buFont typeface="Noto Sans Symbols"/>
              <a:buNone/>
            </a:pPr>
            <a:r>
              <a:t/>
            </a:r>
            <a:endParaRPr b="0" i="0" sz="1400" u="none" cap="none" strike="noStrike">
              <a:solidFill>
                <a:srgbClr val="000000"/>
              </a:solidFill>
              <a:latin typeface="Arial"/>
              <a:ea typeface="Arial"/>
              <a:cs typeface="Arial"/>
              <a:sym typeface="Arial"/>
            </a:endParaRPr>
          </a:p>
          <a:p>
            <a:pPr indent="-48259" lvl="0" marL="480060" marR="0" rtl="0" algn="l">
              <a:lnSpc>
                <a:spcPct val="100000"/>
              </a:lnSpc>
              <a:spcBef>
                <a:spcPts val="0"/>
              </a:spcBef>
              <a:spcAft>
                <a:spcPts val="0"/>
              </a:spcAft>
              <a:buClr>
                <a:schemeClr val="dk2"/>
              </a:buClr>
              <a:buFont typeface="Noto Sans Symbols"/>
              <a:buNone/>
            </a:pPr>
            <a:r>
              <a:t/>
            </a:r>
            <a:endParaRPr b="0" i="0" sz="1400" u="none" cap="none" strike="noStrike">
              <a:solidFill>
                <a:srgbClr val="000000"/>
              </a:solidFill>
              <a:latin typeface="Arial"/>
              <a:ea typeface="Arial"/>
              <a:cs typeface="Arial"/>
              <a:sym typeface="Arial"/>
            </a:endParaRPr>
          </a:p>
        </p:txBody>
      </p:sp>
      <p:sp>
        <p:nvSpPr>
          <p:cNvPr id="186" name="Google Shape;186;p32"/>
          <p:cNvSpPr txBox="1"/>
          <p:nvPr>
            <p:ph idx="4294967295" type="body"/>
          </p:nvPr>
        </p:nvSpPr>
        <p:spPr>
          <a:xfrm>
            <a:off x="4629241" y="1254960"/>
            <a:ext cx="3028500" cy="3538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0" i="0" lang="en" sz="1800" u="none" cap="none" strike="noStrike">
                <a:solidFill>
                  <a:srgbClr val="000000"/>
                </a:solidFill>
                <a:latin typeface="Arial"/>
                <a:ea typeface="Arial"/>
                <a:cs typeface="Arial"/>
                <a:sym typeface="Arial"/>
              </a:rPr>
              <a:t>Solution:</a:t>
            </a:r>
            <a:endParaRPr/>
          </a:p>
          <a:p>
            <a:pPr indent="0" lvl="1" marL="0" marR="0" rtl="0" algn="l">
              <a:lnSpc>
                <a:spcPct val="100000"/>
              </a:lnSpc>
              <a:spcBef>
                <a:spcPts val="0"/>
              </a:spcBef>
              <a:spcAft>
                <a:spcPts val="0"/>
              </a:spcAft>
              <a:buClr>
                <a:srgbClr val="93A299"/>
              </a:buClr>
              <a:buSzPts val="1800"/>
              <a:buFont typeface="Arial"/>
              <a:buChar char="•"/>
            </a:pPr>
            <a:r>
              <a:rPr b="0" i="0" lang="en" sz="1800" u="none" cap="none" strike="noStrike">
                <a:solidFill>
                  <a:srgbClr val="000000"/>
                </a:solidFill>
                <a:latin typeface="Arial"/>
                <a:ea typeface="Arial"/>
                <a:cs typeface="Arial"/>
                <a:sym typeface="Arial"/>
              </a:rPr>
              <a:t>reusable alternatives are pretty simple</a:t>
            </a:r>
            <a:endParaRPr/>
          </a:p>
          <a:p>
            <a:pPr indent="0" lvl="1" marL="0" marR="0" rtl="0" algn="l">
              <a:lnSpc>
                <a:spcPct val="100000"/>
              </a:lnSpc>
              <a:spcBef>
                <a:spcPts val="0"/>
              </a:spcBef>
              <a:spcAft>
                <a:spcPts val="0"/>
              </a:spcAft>
              <a:buClr>
                <a:srgbClr val="93A299"/>
              </a:buClr>
              <a:buSzPts val="1800"/>
              <a:buFont typeface="Arial"/>
              <a:buChar char="•"/>
            </a:pPr>
            <a:r>
              <a:rPr b="0" i="0" lang="en" sz="1800" u="none" cap="none" strike="noStrike">
                <a:solidFill>
                  <a:srgbClr val="000000"/>
                </a:solidFill>
                <a:latin typeface="Arial"/>
                <a:ea typeface="Arial"/>
                <a:cs typeface="Arial"/>
                <a:sym typeface="Arial"/>
              </a:rPr>
              <a:t>ban or charge? (pricing structure)</a:t>
            </a:r>
            <a:endParaRPr/>
          </a:p>
          <a:p>
            <a:pPr indent="0" lvl="1" marL="0" marR="0" rtl="0" algn="l">
              <a:lnSpc>
                <a:spcPct val="100000"/>
              </a:lnSpc>
              <a:spcBef>
                <a:spcPts val="0"/>
              </a:spcBef>
              <a:spcAft>
                <a:spcPts val="0"/>
              </a:spcAft>
              <a:buClr>
                <a:srgbClr val="93A299"/>
              </a:buClr>
              <a:buSzPts val="1800"/>
              <a:buFont typeface="Arial"/>
              <a:buChar char="•"/>
            </a:pPr>
            <a:r>
              <a:rPr b="0" i="0" lang="en" sz="1800" u="none" cap="none" strike="noStrike">
                <a:solidFill>
                  <a:srgbClr val="000000"/>
                </a:solidFill>
                <a:latin typeface="Arial"/>
                <a:ea typeface="Arial"/>
                <a:cs typeface="Arial"/>
                <a:sym typeface="Arial"/>
              </a:rPr>
              <a:t>how much of a deposit would change your behavior?</a:t>
            </a:r>
            <a:endParaRPr/>
          </a:p>
          <a:p>
            <a:pPr indent="0" lvl="1" marL="0" marR="0" rtl="0" algn="l">
              <a:lnSpc>
                <a:spcPct val="100000"/>
              </a:lnSpc>
              <a:spcBef>
                <a:spcPts val="0"/>
              </a:spcBef>
              <a:spcAft>
                <a:spcPts val="0"/>
              </a:spcAft>
              <a:buClr>
                <a:srgbClr val="93A299"/>
              </a:buClr>
              <a:buSzPts val="1800"/>
              <a:buFont typeface="Arial"/>
              <a:buChar char="•"/>
            </a:pPr>
            <a:r>
              <a:rPr b="0" i="0" lang="en" sz="1800" u="none" cap="none" strike="noStrike">
                <a:solidFill>
                  <a:srgbClr val="000000"/>
                </a:solidFill>
                <a:latin typeface="Arial"/>
                <a:ea typeface="Arial"/>
                <a:cs typeface="Arial"/>
                <a:sym typeface="Arial"/>
              </a:rPr>
              <a:t>fake fields, diapers, other products can be made from recycled bottles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 name="Shape 66"/>
        <p:cNvGrpSpPr/>
        <p:nvPr/>
      </p:nvGrpSpPr>
      <p:grpSpPr>
        <a:xfrm>
          <a:off x="0" y="0"/>
          <a:ext cx="0" cy="0"/>
          <a:chOff x="0" y="0"/>
          <a:chExt cx="0" cy="0"/>
        </a:xfrm>
      </p:grpSpPr>
      <p:sp>
        <p:nvSpPr>
          <p:cNvPr id="67" name="Google Shape;67;p15"/>
          <p:cNvSpPr txBox="1"/>
          <p:nvPr>
            <p:ph type="title"/>
          </p:nvPr>
        </p:nvSpPr>
        <p:spPr>
          <a:xfrm>
            <a:off x="380999" y="1"/>
            <a:ext cx="7068000" cy="62850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chemeClr val="lt1"/>
              </a:buClr>
              <a:buFont typeface="Calibri"/>
              <a:buNone/>
            </a:pPr>
            <a:r>
              <a:rPr lang="en"/>
              <a:t>Experimental Design </a:t>
            </a:r>
            <a:endParaRPr b="0" i="0" sz="2800" u="none" cap="none" strike="noStrike">
              <a:solidFill>
                <a:schemeClr val="lt1"/>
              </a:solidFill>
              <a:latin typeface="Calibri"/>
              <a:ea typeface="Calibri"/>
              <a:cs typeface="Calibri"/>
              <a:sym typeface="Calibri"/>
            </a:endParaRPr>
          </a:p>
        </p:txBody>
      </p:sp>
      <p:sp>
        <p:nvSpPr>
          <p:cNvPr id="68" name="Google Shape;68;p15"/>
          <p:cNvSpPr txBox="1"/>
          <p:nvPr>
            <p:ph idx="1" type="body"/>
          </p:nvPr>
        </p:nvSpPr>
        <p:spPr>
          <a:xfrm>
            <a:off x="0" y="685800"/>
            <a:ext cx="2831700" cy="4087200"/>
          </a:xfrm>
          <a:prstGeom prst="rect">
            <a:avLst/>
          </a:prstGeom>
          <a:noFill/>
          <a:ln>
            <a:noFill/>
          </a:ln>
        </p:spPr>
        <p:txBody>
          <a:bodyPr anchorCtr="0" anchor="t" bIns="45700" lIns="91425" spcFirstLastPara="1" rIns="91425" wrap="square" tIns="45700">
            <a:noAutofit/>
          </a:bodyPr>
          <a:lstStyle/>
          <a:p>
            <a:pPr indent="-406400" lvl="0" marL="457200" marR="0" rtl="0" algn="l">
              <a:lnSpc>
                <a:spcPct val="80000"/>
              </a:lnSpc>
              <a:spcBef>
                <a:spcPts val="0"/>
              </a:spcBef>
              <a:spcAft>
                <a:spcPts val="0"/>
              </a:spcAft>
              <a:buSzPts val="2800"/>
              <a:buChar char="•"/>
            </a:pPr>
            <a:r>
              <a:rPr lang="en"/>
              <a:t>5 x 5 design </a:t>
            </a:r>
            <a:endParaRPr/>
          </a:p>
          <a:p>
            <a:pPr indent="-406400" lvl="0" marL="457200" marR="0" rtl="0" algn="l">
              <a:lnSpc>
                <a:spcPct val="80000"/>
              </a:lnSpc>
              <a:spcBef>
                <a:spcPts val="0"/>
              </a:spcBef>
              <a:spcAft>
                <a:spcPts val="0"/>
              </a:spcAft>
              <a:buSzPts val="2800"/>
              <a:buChar char="•"/>
            </a:pPr>
            <a:r>
              <a:rPr lang="en"/>
              <a:t>Emphasis on IV, control,  and DV</a:t>
            </a:r>
            <a:endParaRPr/>
          </a:p>
          <a:p>
            <a:pPr indent="-406400" lvl="0" marL="457200" marR="0" rtl="0" algn="l">
              <a:lnSpc>
                <a:spcPct val="80000"/>
              </a:lnSpc>
              <a:spcBef>
                <a:spcPts val="0"/>
              </a:spcBef>
              <a:spcAft>
                <a:spcPts val="0"/>
              </a:spcAft>
              <a:buSzPts val="2800"/>
              <a:buChar char="•"/>
            </a:pPr>
            <a:r>
              <a:rPr lang="en"/>
              <a:t>Maintain constants </a:t>
            </a:r>
            <a:endParaRPr/>
          </a:p>
          <a:p>
            <a:pPr indent="-406400" lvl="0" marL="457200" marR="0" rtl="0" algn="l">
              <a:lnSpc>
                <a:spcPct val="80000"/>
              </a:lnSpc>
              <a:spcBef>
                <a:spcPts val="0"/>
              </a:spcBef>
              <a:spcAft>
                <a:spcPts val="0"/>
              </a:spcAft>
              <a:buSzPts val="2800"/>
              <a:buChar char="•"/>
            </a:pPr>
            <a:r>
              <a:rPr lang="en"/>
              <a:t>Null hypothesis also accepted </a:t>
            </a:r>
            <a:endParaRPr/>
          </a:p>
        </p:txBody>
      </p:sp>
      <p:pic>
        <p:nvPicPr>
          <p:cNvPr id="69" name="Google Shape;69;p15"/>
          <p:cNvPicPr preferRelativeResize="0"/>
          <p:nvPr/>
        </p:nvPicPr>
        <p:blipFill>
          <a:blip r:embed="rId3">
            <a:alphaModFix/>
          </a:blip>
          <a:stretch>
            <a:fillRect/>
          </a:stretch>
        </p:blipFill>
        <p:spPr>
          <a:xfrm>
            <a:off x="3149125" y="791474"/>
            <a:ext cx="5535550" cy="4151675"/>
          </a:xfrm>
          <a:prstGeom prst="rect">
            <a:avLst/>
          </a:prstGeom>
          <a:noFill/>
          <a:ln>
            <a:noFill/>
          </a:ln>
        </p:spPr>
      </p:pic>
    </p:spTree>
  </p:cSld>
  <p:clrMapOvr>
    <a:masterClrMapping/>
  </p:clrMapOvr>
  <p:transition spd="slow">
    <p:fade thruBlk="1"/>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0" name="Shape 190"/>
        <p:cNvGrpSpPr/>
        <p:nvPr/>
      </p:nvGrpSpPr>
      <p:grpSpPr>
        <a:xfrm>
          <a:off x="0" y="0"/>
          <a:ext cx="0" cy="0"/>
          <a:chOff x="0" y="0"/>
          <a:chExt cx="0" cy="0"/>
        </a:xfrm>
      </p:grpSpPr>
      <p:sp>
        <p:nvSpPr>
          <p:cNvPr id="191" name="Google Shape;191;p33"/>
          <p:cNvSpPr txBox="1"/>
          <p:nvPr>
            <p:ph type="title"/>
          </p:nvPr>
        </p:nvSpPr>
        <p:spPr>
          <a:xfrm>
            <a:off x="380999" y="1"/>
            <a:ext cx="7068000" cy="62850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chemeClr val="lt1"/>
              </a:buClr>
              <a:buFont typeface="Calibri"/>
              <a:buNone/>
            </a:pPr>
            <a:r>
              <a:rPr b="0" i="0" lang="en" sz="2800" u="none" cap="none" strike="noStrike">
                <a:solidFill>
                  <a:schemeClr val="lt1"/>
                </a:solidFill>
                <a:latin typeface="Calibri"/>
                <a:ea typeface="Calibri"/>
                <a:cs typeface="Calibri"/>
                <a:sym typeface="Calibri"/>
              </a:rPr>
              <a:t>Prescription drugs in our surface water</a:t>
            </a:r>
            <a:endParaRPr b="0" i="0" sz="2800" u="none" cap="none" strike="noStrike">
              <a:solidFill>
                <a:schemeClr val="lt1"/>
              </a:solidFill>
              <a:latin typeface="Calibri"/>
              <a:ea typeface="Calibri"/>
              <a:cs typeface="Calibri"/>
              <a:sym typeface="Calibri"/>
            </a:endParaRPr>
          </a:p>
        </p:txBody>
      </p:sp>
      <p:sp>
        <p:nvSpPr>
          <p:cNvPr id="192" name="Google Shape;192;p33"/>
          <p:cNvSpPr txBox="1"/>
          <p:nvPr>
            <p:ph idx="1" type="body"/>
          </p:nvPr>
        </p:nvSpPr>
        <p:spPr>
          <a:xfrm>
            <a:off x="0" y="685800"/>
            <a:ext cx="4495800" cy="35502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rgbClr val="464646"/>
              </a:buClr>
              <a:buSzPts val="2800"/>
              <a:buFont typeface="Arial"/>
              <a:buChar char="•"/>
            </a:pPr>
            <a:r>
              <a:rPr b="0" i="0" lang="en" sz="2800" u="none" cap="none" strike="noStrike">
                <a:solidFill>
                  <a:srgbClr val="464646"/>
                </a:solidFill>
                <a:latin typeface="Calibri"/>
                <a:ea typeface="Calibri"/>
                <a:cs typeface="Calibri"/>
                <a:sym typeface="Calibri"/>
              </a:rPr>
              <a:t>“pharmapollution”</a:t>
            </a:r>
            <a:endParaRPr/>
          </a:p>
          <a:p>
            <a:pPr indent="-285750" lvl="1" marL="742950" marR="0" rtl="0" algn="l">
              <a:spcBef>
                <a:spcPts val="480"/>
              </a:spcBef>
              <a:spcAft>
                <a:spcPts val="0"/>
              </a:spcAft>
              <a:buClr>
                <a:srgbClr val="464646"/>
              </a:buClr>
              <a:buSzPts val="2400"/>
              <a:buFont typeface="Arial"/>
              <a:buChar char="–"/>
            </a:pPr>
            <a:r>
              <a:rPr b="0" i="0" lang="en" sz="2400" u="none" cap="none" strike="noStrike">
                <a:solidFill>
                  <a:srgbClr val="464646"/>
                </a:solidFill>
                <a:latin typeface="Calibri"/>
                <a:ea typeface="Calibri"/>
                <a:cs typeface="Calibri"/>
                <a:sym typeface="Calibri"/>
              </a:rPr>
              <a:t>From </a:t>
            </a:r>
            <a:r>
              <a:rPr b="0" i="0" lang="en" sz="2400" u="none" cap="none" strike="noStrike">
                <a:solidFill>
                  <a:srgbClr val="464646"/>
                </a:solidFill>
                <a:latin typeface="Calibri"/>
                <a:ea typeface="Calibri"/>
                <a:cs typeface="Calibri"/>
                <a:sym typeface="Calibri"/>
              </a:rPr>
              <a:t>pee</a:t>
            </a:r>
            <a:r>
              <a:rPr b="0" i="0" lang="en" sz="2400" u="none" cap="none" strike="noStrike">
                <a:solidFill>
                  <a:srgbClr val="464646"/>
                </a:solidFill>
                <a:latin typeface="Calibri"/>
                <a:ea typeface="Calibri"/>
                <a:cs typeface="Calibri"/>
                <a:sym typeface="Calibri"/>
              </a:rPr>
              <a:t> and flushed meds</a:t>
            </a:r>
            <a:endParaRPr/>
          </a:p>
          <a:p>
            <a:pPr indent="-342900" lvl="0" marL="342900" marR="0" rtl="0" algn="l">
              <a:spcBef>
                <a:spcPts val="560"/>
              </a:spcBef>
              <a:spcAft>
                <a:spcPts val="0"/>
              </a:spcAft>
              <a:buClr>
                <a:srgbClr val="464646"/>
              </a:buClr>
              <a:buSzPts val="2800"/>
              <a:buFont typeface="Arial"/>
              <a:buChar char="•"/>
            </a:pPr>
            <a:r>
              <a:rPr b="0" i="0" lang="en" sz="2800" u="none" cap="none" strike="noStrike">
                <a:solidFill>
                  <a:srgbClr val="464646"/>
                </a:solidFill>
                <a:latin typeface="Calibri"/>
                <a:ea typeface="Calibri"/>
                <a:cs typeface="Calibri"/>
                <a:sym typeface="Calibri"/>
              </a:rPr>
              <a:t>Sewage treatment plants not designed to remove drugs from water</a:t>
            </a:r>
            <a:endParaRPr/>
          </a:p>
          <a:p>
            <a:pPr indent="-342900" lvl="0" marL="342900" marR="0" rtl="0" algn="l">
              <a:spcBef>
                <a:spcPts val="560"/>
              </a:spcBef>
              <a:spcAft>
                <a:spcPts val="1600"/>
              </a:spcAft>
              <a:buClr>
                <a:srgbClr val="464646"/>
              </a:buClr>
              <a:buSzPts val="2800"/>
              <a:buFont typeface="Arial"/>
              <a:buChar char="•"/>
            </a:pPr>
            <a:r>
              <a:rPr b="0" i="0" lang="en" sz="2800" u="none" cap="none" strike="noStrike">
                <a:solidFill>
                  <a:srgbClr val="464646"/>
                </a:solidFill>
                <a:latin typeface="Calibri"/>
                <a:ea typeface="Calibri"/>
                <a:cs typeface="Calibri"/>
                <a:sym typeface="Calibri"/>
              </a:rPr>
              <a:t>What is the impact on wildlife? Human health?</a:t>
            </a:r>
            <a:endParaRPr b="0" i="0" sz="2800" u="none" cap="none" strike="noStrike">
              <a:solidFill>
                <a:srgbClr val="464646"/>
              </a:solidFill>
              <a:latin typeface="Calibri"/>
              <a:ea typeface="Calibri"/>
              <a:cs typeface="Calibri"/>
              <a:sym typeface="Calibri"/>
            </a:endParaRPr>
          </a:p>
        </p:txBody>
      </p:sp>
      <p:pic>
        <p:nvPicPr>
          <p:cNvPr descr="drugs.jpg" id="193" name="Google Shape;193;p33"/>
          <p:cNvPicPr preferRelativeResize="0"/>
          <p:nvPr>
            <p:ph idx="2" type="body"/>
          </p:nvPr>
        </p:nvPicPr>
        <p:blipFill rotWithShape="1">
          <a:blip r:embed="rId3">
            <a:alphaModFix/>
          </a:blip>
          <a:srcRect b="-28665" l="0" r="0" t="-28665"/>
          <a:stretch/>
        </p:blipFill>
        <p:spPr>
          <a:xfrm>
            <a:off x="5125946" y="171450"/>
            <a:ext cx="3029100" cy="2978700"/>
          </a:xfrm>
          <a:prstGeom prst="rect">
            <a:avLst/>
          </a:prstGeom>
          <a:noFill/>
          <a:ln>
            <a:noFill/>
          </a:ln>
        </p:spPr>
      </p:pic>
      <p:pic>
        <p:nvPicPr>
          <p:cNvPr descr="cartoon-300x2141.jpg" id="194" name="Google Shape;194;p33"/>
          <p:cNvPicPr preferRelativeResize="0"/>
          <p:nvPr/>
        </p:nvPicPr>
        <p:blipFill rotWithShape="1">
          <a:blip r:embed="rId4">
            <a:alphaModFix/>
          </a:blip>
          <a:srcRect b="0" l="0" r="0" t="0"/>
          <a:stretch/>
        </p:blipFill>
        <p:spPr>
          <a:xfrm>
            <a:off x="4657458" y="2628900"/>
            <a:ext cx="4486500" cy="24003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9" name="Shape 199"/>
        <p:cNvGrpSpPr/>
        <p:nvPr/>
      </p:nvGrpSpPr>
      <p:grpSpPr>
        <a:xfrm>
          <a:off x="0" y="0"/>
          <a:ext cx="0" cy="0"/>
          <a:chOff x="0" y="0"/>
          <a:chExt cx="0" cy="0"/>
        </a:xfrm>
      </p:grpSpPr>
      <p:sp>
        <p:nvSpPr>
          <p:cNvPr id="200" name="Google Shape;200;p34"/>
          <p:cNvSpPr txBox="1"/>
          <p:nvPr>
            <p:ph type="title"/>
          </p:nvPr>
        </p:nvSpPr>
        <p:spPr>
          <a:xfrm>
            <a:off x="380999" y="1"/>
            <a:ext cx="7068000" cy="62850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chemeClr val="lt1"/>
              </a:buClr>
              <a:buFont typeface="Calibri"/>
              <a:buNone/>
            </a:pPr>
            <a:r>
              <a:rPr lang="en"/>
              <a:t>Photochemical Smog </a:t>
            </a:r>
            <a:endParaRPr b="0" i="0" sz="2800" u="none" cap="none" strike="noStrike">
              <a:solidFill>
                <a:schemeClr val="lt1"/>
              </a:solidFill>
              <a:latin typeface="Calibri"/>
              <a:ea typeface="Calibri"/>
              <a:cs typeface="Calibri"/>
              <a:sym typeface="Calibri"/>
            </a:endParaRPr>
          </a:p>
        </p:txBody>
      </p:sp>
      <p:sp>
        <p:nvSpPr>
          <p:cNvPr id="201" name="Google Shape;201;p34"/>
          <p:cNvSpPr txBox="1"/>
          <p:nvPr>
            <p:ph idx="1" type="body"/>
          </p:nvPr>
        </p:nvSpPr>
        <p:spPr>
          <a:xfrm>
            <a:off x="457200" y="654255"/>
            <a:ext cx="4038600" cy="3429300"/>
          </a:xfrm>
          <a:prstGeom prst="rect">
            <a:avLst/>
          </a:prstGeom>
          <a:noFill/>
          <a:ln>
            <a:noFill/>
          </a:ln>
        </p:spPr>
        <p:txBody>
          <a:bodyPr anchorCtr="0" anchor="t" bIns="45700" lIns="91425" spcFirstLastPara="1" rIns="91425" wrap="square" tIns="45700">
            <a:noAutofit/>
          </a:bodyPr>
          <a:lstStyle/>
          <a:p>
            <a:pPr indent="-292735" lvl="0" marL="342900" marR="0" rtl="0" algn="l">
              <a:lnSpc>
                <a:spcPct val="80000"/>
              </a:lnSpc>
              <a:spcBef>
                <a:spcPts val="0"/>
              </a:spcBef>
              <a:spcAft>
                <a:spcPts val="0"/>
              </a:spcAft>
              <a:buClr>
                <a:srgbClr val="464646"/>
              </a:buClr>
              <a:buSzPts val="1800"/>
              <a:buFont typeface="Arial"/>
              <a:buChar char="•"/>
            </a:pPr>
            <a:r>
              <a:rPr b="0" i="0" lang="en" sz="1800" u="none" cap="none" strike="noStrike">
                <a:solidFill>
                  <a:srgbClr val="464646"/>
                </a:solidFill>
                <a:latin typeface="Calibri"/>
                <a:ea typeface="Calibri"/>
                <a:cs typeface="Calibri"/>
                <a:sym typeface="Calibri"/>
              </a:rPr>
              <a:t>Air – Smog</a:t>
            </a:r>
            <a:endParaRPr sz="1800"/>
          </a:p>
          <a:p>
            <a:pPr indent="-259080" lvl="1" marL="742950" marR="0" rtl="0" algn="l">
              <a:lnSpc>
                <a:spcPct val="80000"/>
              </a:lnSpc>
              <a:spcBef>
                <a:spcPts val="444"/>
              </a:spcBef>
              <a:spcAft>
                <a:spcPts val="0"/>
              </a:spcAft>
              <a:buClr>
                <a:srgbClr val="464646"/>
              </a:buClr>
              <a:buSzPts val="1800"/>
              <a:buFont typeface="Arial"/>
              <a:buChar char="–"/>
            </a:pPr>
            <a:r>
              <a:rPr b="0" i="0" lang="en" sz="1800" u="none" cap="none" strike="noStrike">
                <a:solidFill>
                  <a:srgbClr val="464646"/>
                </a:solidFill>
                <a:latin typeface="Calibri"/>
                <a:ea typeface="Calibri"/>
                <a:cs typeface="Calibri"/>
                <a:sym typeface="Calibri"/>
              </a:rPr>
              <a:t>Gray, industrial smog</a:t>
            </a:r>
            <a:endParaRPr sz="1800"/>
          </a:p>
          <a:p>
            <a:pPr indent="-225425" lvl="2" marL="1143000" marR="0" rtl="0" algn="l">
              <a:lnSpc>
                <a:spcPct val="80000"/>
              </a:lnSpc>
              <a:spcBef>
                <a:spcPts val="370"/>
              </a:spcBef>
              <a:spcAft>
                <a:spcPts val="0"/>
              </a:spcAft>
              <a:buClr>
                <a:srgbClr val="464646"/>
              </a:buClr>
              <a:buSzPts val="1800"/>
              <a:buFont typeface="Arial"/>
              <a:buChar char="•"/>
            </a:pPr>
            <a:r>
              <a:rPr b="0" i="0" lang="en" sz="1800" u="none" cap="none" strike="noStrike">
                <a:solidFill>
                  <a:srgbClr val="464646"/>
                </a:solidFill>
                <a:latin typeface="Calibri"/>
                <a:ea typeface="Calibri"/>
                <a:cs typeface="Calibri"/>
                <a:sym typeface="Calibri"/>
              </a:rPr>
              <a:t>From burning coal</a:t>
            </a:r>
            <a:endParaRPr sz="1800"/>
          </a:p>
          <a:p>
            <a:pPr indent="-225425" lvl="2" marL="1143000" marR="0" rtl="0" algn="l">
              <a:lnSpc>
                <a:spcPct val="80000"/>
              </a:lnSpc>
              <a:spcBef>
                <a:spcPts val="370"/>
              </a:spcBef>
              <a:spcAft>
                <a:spcPts val="0"/>
              </a:spcAft>
              <a:buClr>
                <a:srgbClr val="464646"/>
              </a:buClr>
              <a:buSzPts val="1800"/>
              <a:buFont typeface="Arial"/>
              <a:buChar char="•"/>
            </a:pPr>
            <a:r>
              <a:rPr b="0" i="0" lang="en" sz="1800" u="none" cap="none" strike="noStrike">
                <a:solidFill>
                  <a:srgbClr val="464646"/>
                </a:solidFill>
                <a:latin typeface="Calibri"/>
                <a:ea typeface="Calibri"/>
                <a:cs typeface="Calibri"/>
                <a:sym typeface="Calibri"/>
              </a:rPr>
              <a:t>Sulfur, particulate matter</a:t>
            </a:r>
            <a:endParaRPr sz="1800"/>
          </a:p>
          <a:p>
            <a:pPr indent="-225425" lvl="2" marL="1143000" marR="0" rtl="0" algn="l">
              <a:lnSpc>
                <a:spcPct val="80000"/>
              </a:lnSpc>
              <a:spcBef>
                <a:spcPts val="370"/>
              </a:spcBef>
              <a:spcAft>
                <a:spcPts val="0"/>
              </a:spcAft>
              <a:buClr>
                <a:srgbClr val="464646"/>
              </a:buClr>
              <a:buSzPts val="1800"/>
              <a:buFont typeface="Arial"/>
              <a:buChar char="•"/>
            </a:pPr>
            <a:r>
              <a:rPr b="0" i="0" lang="en" sz="1800" u="none" cap="none" strike="noStrike">
                <a:solidFill>
                  <a:srgbClr val="464646"/>
                </a:solidFill>
                <a:latin typeface="Calibri"/>
                <a:ea typeface="Calibri"/>
                <a:cs typeface="Calibri"/>
                <a:sym typeface="Calibri"/>
              </a:rPr>
              <a:t>Worst in China</a:t>
            </a:r>
            <a:endParaRPr sz="1800"/>
          </a:p>
          <a:p>
            <a:pPr indent="-225425" lvl="2" marL="1143000" marR="0" rtl="0" algn="l">
              <a:lnSpc>
                <a:spcPct val="80000"/>
              </a:lnSpc>
              <a:spcBef>
                <a:spcPts val="370"/>
              </a:spcBef>
              <a:spcAft>
                <a:spcPts val="0"/>
              </a:spcAft>
              <a:buClr>
                <a:srgbClr val="464646"/>
              </a:buClr>
              <a:buSzPts val="1800"/>
              <a:buFont typeface="Arial"/>
              <a:buChar char="•"/>
            </a:pPr>
            <a:r>
              <a:rPr b="0" i="0" lang="en" sz="1800" u="none" cap="none" strike="noStrike">
                <a:solidFill>
                  <a:srgbClr val="464646"/>
                </a:solidFill>
                <a:latin typeface="Calibri"/>
                <a:ea typeface="Calibri"/>
                <a:cs typeface="Calibri"/>
                <a:sym typeface="Calibri"/>
              </a:rPr>
              <a:t>Affluence contributes</a:t>
            </a:r>
            <a:endParaRPr sz="1800"/>
          </a:p>
          <a:p>
            <a:pPr indent="-225425" lvl="2" marL="1143000" marR="0" rtl="0" algn="l">
              <a:lnSpc>
                <a:spcPct val="80000"/>
              </a:lnSpc>
              <a:spcBef>
                <a:spcPts val="370"/>
              </a:spcBef>
              <a:spcAft>
                <a:spcPts val="0"/>
              </a:spcAft>
              <a:buClr>
                <a:srgbClr val="464646"/>
              </a:buClr>
              <a:buSzPts val="1800"/>
              <a:buFont typeface="Arial"/>
              <a:buChar char="•"/>
            </a:pPr>
            <a:r>
              <a:rPr b="0" i="0" lang="en" sz="1800" u="none" cap="none" strike="noStrike">
                <a:solidFill>
                  <a:srgbClr val="464646"/>
                </a:solidFill>
                <a:latin typeface="Calibri"/>
                <a:ea typeface="Calibri"/>
                <a:cs typeface="Calibri"/>
                <a:sym typeface="Calibri"/>
              </a:rPr>
              <a:t>Links to demographic transition? </a:t>
            </a:r>
            <a:endParaRPr sz="1800"/>
          </a:p>
          <a:p>
            <a:pPr indent="-259080" lvl="1" marL="742950" marR="0" rtl="0" algn="l">
              <a:lnSpc>
                <a:spcPct val="80000"/>
              </a:lnSpc>
              <a:spcBef>
                <a:spcPts val="444"/>
              </a:spcBef>
              <a:spcAft>
                <a:spcPts val="0"/>
              </a:spcAft>
              <a:buClr>
                <a:srgbClr val="464646"/>
              </a:buClr>
              <a:buSzPts val="1800"/>
              <a:buFont typeface="Arial"/>
              <a:buChar char="–"/>
            </a:pPr>
            <a:r>
              <a:rPr b="0" i="0" lang="en" sz="1800" u="none" cap="none" strike="noStrike">
                <a:solidFill>
                  <a:srgbClr val="464646"/>
                </a:solidFill>
                <a:latin typeface="Calibri"/>
                <a:ea typeface="Calibri"/>
                <a:cs typeface="Calibri"/>
                <a:sym typeface="Calibri"/>
              </a:rPr>
              <a:t>Brown, photochemical smog</a:t>
            </a:r>
            <a:endParaRPr sz="1800"/>
          </a:p>
          <a:p>
            <a:pPr indent="-225425" lvl="2" marL="1143000" marR="0" rtl="0" algn="l">
              <a:lnSpc>
                <a:spcPct val="80000"/>
              </a:lnSpc>
              <a:spcBef>
                <a:spcPts val="370"/>
              </a:spcBef>
              <a:spcAft>
                <a:spcPts val="0"/>
              </a:spcAft>
              <a:buClr>
                <a:srgbClr val="464646"/>
              </a:buClr>
              <a:buSzPts val="1800"/>
              <a:buFont typeface="Arial"/>
              <a:buChar char="•"/>
            </a:pPr>
            <a:r>
              <a:rPr b="0" i="0" lang="en" sz="1800" u="none" cap="none" strike="noStrike">
                <a:solidFill>
                  <a:srgbClr val="464646"/>
                </a:solidFill>
                <a:latin typeface="Calibri"/>
                <a:ea typeface="Calibri"/>
                <a:cs typeface="Calibri"/>
                <a:sym typeface="Calibri"/>
              </a:rPr>
              <a:t>From cars and heat</a:t>
            </a:r>
            <a:endParaRPr sz="1800"/>
          </a:p>
          <a:p>
            <a:pPr indent="-225425" lvl="2" marL="1143000" marR="0" rtl="0" algn="l">
              <a:lnSpc>
                <a:spcPct val="80000"/>
              </a:lnSpc>
              <a:spcBef>
                <a:spcPts val="370"/>
              </a:spcBef>
              <a:spcAft>
                <a:spcPts val="0"/>
              </a:spcAft>
              <a:buClr>
                <a:srgbClr val="464646"/>
              </a:buClr>
              <a:buSzPts val="1800"/>
              <a:buFont typeface="Arial"/>
              <a:buChar char="•"/>
            </a:pPr>
            <a:r>
              <a:rPr b="0" i="0" lang="en" sz="1800" u="none" cap="none" strike="noStrike">
                <a:solidFill>
                  <a:srgbClr val="464646"/>
                </a:solidFill>
                <a:latin typeface="Calibri"/>
                <a:ea typeface="Calibri"/>
                <a:cs typeface="Calibri"/>
                <a:sym typeface="Calibri"/>
              </a:rPr>
              <a:t>Ozone, VOCs</a:t>
            </a:r>
            <a:endParaRPr sz="1800"/>
          </a:p>
          <a:p>
            <a:pPr indent="-225425" lvl="2" marL="1143000" marR="0" rtl="0" algn="l">
              <a:lnSpc>
                <a:spcPct val="80000"/>
              </a:lnSpc>
              <a:spcBef>
                <a:spcPts val="370"/>
              </a:spcBef>
              <a:spcAft>
                <a:spcPts val="0"/>
              </a:spcAft>
              <a:buClr>
                <a:srgbClr val="464646"/>
              </a:buClr>
              <a:buSzPts val="1800"/>
              <a:buFont typeface="Arial"/>
              <a:buChar char="•"/>
            </a:pPr>
            <a:r>
              <a:rPr b="0" i="0" lang="en" sz="1800" u="none" cap="none" strike="noStrike">
                <a:solidFill>
                  <a:srgbClr val="464646"/>
                </a:solidFill>
                <a:latin typeface="Calibri"/>
                <a:ea typeface="Calibri"/>
                <a:cs typeface="Calibri"/>
                <a:sym typeface="Calibri"/>
              </a:rPr>
              <a:t>Worst in CA</a:t>
            </a:r>
            <a:endParaRPr sz="1800"/>
          </a:p>
          <a:p>
            <a:pPr indent="-259080" lvl="1" marL="742950" marR="0" rtl="0" algn="l">
              <a:lnSpc>
                <a:spcPct val="80000"/>
              </a:lnSpc>
              <a:spcBef>
                <a:spcPts val="444"/>
              </a:spcBef>
              <a:spcAft>
                <a:spcPts val="1600"/>
              </a:spcAft>
              <a:buClr>
                <a:srgbClr val="464646"/>
              </a:buClr>
              <a:buSzPts val="1800"/>
              <a:buFont typeface="Arial"/>
              <a:buChar char="–"/>
            </a:pPr>
            <a:r>
              <a:rPr b="0" i="0" lang="en" sz="1800" u="none" cap="none" strike="noStrike">
                <a:solidFill>
                  <a:srgbClr val="464646"/>
                </a:solidFill>
                <a:latin typeface="Calibri"/>
                <a:ea typeface="Calibri"/>
                <a:cs typeface="Calibri"/>
                <a:sym typeface="Calibri"/>
              </a:rPr>
              <a:t>Solutions? </a:t>
            </a:r>
            <a:endParaRPr b="0" i="0" sz="1800" u="none" cap="none" strike="noStrike">
              <a:solidFill>
                <a:srgbClr val="464646"/>
              </a:solidFill>
              <a:latin typeface="Calibri"/>
              <a:ea typeface="Calibri"/>
              <a:cs typeface="Calibri"/>
              <a:sym typeface="Calibri"/>
            </a:endParaRPr>
          </a:p>
        </p:txBody>
      </p:sp>
      <p:pic>
        <p:nvPicPr>
          <p:cNvPr id="202" name="Google Shape;202;p34"/>
          <p:cNvPicPr preferRelativeResize="0"/>
          <p:nvPr/>
        </p:nvPicPr>
        <p:blipFill rotWithShape="1">
          <a:blip r:embed="rId3">
            <a:alphaModFix/>
          </a:blip>
          <a:srcRect b="0" l="0" r="0" t="0"/>
          <a:stretch/>
        </p:blipFill>
        <p:spPr>
          <a:xfrm>
            <a:off x="4716708" y="742950"/>
            <a:ext cx="4367100" cy="2171700"/>
          </a:xfrm>
          <a:prstGeom prst="rect">
            <a:avLst/>
          </a:prstGeom>
          <a:noFill/>
          <a:ln>
            <a:noFill/>
          </a:ln>
        </p:spPr>
      </p:pic>
      <p:pic>
        <p:nvPicPr>
          <p:cNvPr id="203" name="Google Shape;203;p34"/>
          <p:cNvPicPr preferRelativeResize="0"/>
          <p:nvPr>
            <p:ph idx="2" type="body"/>
          </p:nvPr>
        </p:nvPicPr>
        <p:blipFill rotWithShape="1">
          <a:blip r:embed="rId4">
            <a:alphaModFix/>
          </a:blip>
          <a:srcRect b="0" l="0" r="0" t="0"/>
          <a:stretch/>
        </p:blipFill>
        <p:spPr>
          <a:xfrm>
            <a:off x="4375485" y="3143250"/>
            <a:ext cx="4712400" cy="1979100"/>
          </a:xfrm>
          <a:prstGeom prst="rect">
            <a:avLst/>
          </a:prstGeom>
          <a:noFill/>
          <a:ln>
            <a:noFill/>
          </a:ln>
        </p:spPr>
      </p:pic>
    </p:spTree>
  </p:cSld>
  <p:clrMapOvr>
    <a:masterClrMapping/>
  </p:clrMapOvr>
  <p:transition spd="slow">
    <p:push/>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207" name="Shape 207"/>
        <p:cNvGrpSpPr/>
        <p:nvPr/>
      </p:nvGrpSpPr>
      <p:grpSpPr>
        <a:xfrm>
          <a:off x="0" y="0"/>
          <a:ext cx="0" cy="0"/>
          <a:chOff x="0" y="0"/>
          <a:chExt cx="0" cy="0"/>
        </a:xfrm>
      </p:grpSpPr>
      <p:sp>
        <p:nvSpPr>
          <p:cNvPr id="208" name="Google Shape;208;p3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10000"/>
              </a:lnSpc>
              <a:spcBef>
                <a:spcPts val="0"/>
              </a:spcBef>
              <a:spcAft>
                <a:spcPts val="0"/>
              </a:spcAft>
              <a:buClr>
                <a:schemeClr val="dk1"/>
              </a:buClr>
              <a:buFont typeface="Arial"/>
              <a:buNone/>
            </a:pPr>
            <a:r>
              <a:rPr b="1" i="0" lang="en" sz="2250" u="none" cap="none" strike="noStrike">
                <a:solidFill>
                  <a:srgbClr val="333333"/>
                </a:solidFill>
                <a:highlight>
                  <a:srgbClr val="FFFFFF"/>
                </a:highlight>
                <a:latin typeface="Arial"/>
                <a:ea typeface="Arial"/>
                <a:cs typeface="Arial"/>
                <a:sym typeface="Arial"/>
              </a:rPr>
              <a:t>Coal-fired power plants told to cut smog emissions</a:t>
            </a:r>
            <a:endParaRPr/>
          </a:p>
          <a:p>
            <a:pPr indent="0" lvl="0" marL="0" marR="0" rtl="0" algn="l">
              <a:lnSpc>
                <a:spcPct val="100000"/>
              </a:lnSpc>
              <a:spcBef>
                <a:spcPts val="400"/>
              </a:spcBef>
              <a:spcAft>
                <a:spcPts val="0"/>
              </a:spcAft>
              <a:buClr>
                <a:schemeClr val="dk1"/>
              </a:buClr>
              <a:buFont typeface="Arial"/>
              <a:buNone/>
            </a:pPr>
            <a:r>
              <a:t/>
            </a:r>
            <a:endParaRPr b="0" i="0" sz="2800" u="none" cap="none" strike="noStrike">
              <a:solidFill>
                <a:schemeClr val="dk1"/>
              </a:solidFill>
              <a:latin typeface="Arial"/>
              <a:ea typeface="Arial"/>
              <a:cs typeface="Arial"/>
              <a:sym typeface="Arial"/>
            </a:endParaRPr>
          </a:p>
        </p:txBody>
      </p:sp>
      <p:sp>
        <p:nvSpPr>
          <p:cNvPr id="209" name="Google Shape;209;p3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0" lvl="0" marL="0" marR="0" rtl="0" algn="l">
              <a:lnSpc>
                <a:spcPct val="142857"/>
              </a:lnSpc>
              <a:spcBef>
                <a:spcPts val="0"/>
              </a:spcBef>
              <a:spcAft>
                <a:spcPts val="0"/>
              </a:spcAft>
              <a:buClr>
                <a:schemeClr val="dk1"/>
              </a:buClr>
              <a:buFont typeface="Arial"/>
              <a:buNone/>
            </a:pPr>
            <a:r>
              <a:rPr b="1" i="0" lang="en" sz="1400" u="sng" cap="none" strike="noStrike">
                <a:solidFill>
                  <a:schemeClr val="hlink"/>
                </a:solidFill>
                <a:highlight>
                  <a:srgbClr val="FFFFFF"/>
                </a:highlight>
                <a:latin typeface="Arial"/>
                <a:ea typeface="Arial"/>
                <a:cs typeface="Arial"/>
                <a:sym typeface="Arial"/>
                <a:hlinkClick r:id="rId3"/>
              </a:rPr>
              <a:t>EPA proposes to cut power-plant emissions in 31 states.</a:t>
            </a:r>
            <a:r>
              <a:rPr b="0" i="0" lang="en" sz="1400" u="none" cap="none" strike="noStrike">
                <a:solidFill>
                  <a:srgbClr val="333333"/>
                </a:solidFill>
                <a:highlight>
                  <a:srgbClr val="FFFFFF"/>
                </a:highlight>
                <a:latin typeface="Arial"/>
                <a:ea typeface="Arial"/>
                <a:cs typeface="Arial"/>
                <a:sym typeface="Arial"/>
              </a:rPr>
              <a:t> The Obama administration proposed new rules Tuesday that would require owners of coal-fired power plants to invest in technology to slash the smog-forming gases they send drifting across the Eastern U.S. </a:t>
            </a:r>
            <a:r>
              <a:rPr b="0" i="0" lang="en" sz="1400" u="sng" cap="none" strike="noStrike">
                <a:solidFill>
                  <a:schemeClr val="hlink"/>
                </a:solidFill>
                <a:highlight>
                  <a:srgbClr val="FFFFFF"/>
                </a:highlight>
                <a:latin typeface="Arial"/>
                <a:ea typeface="Arial"/>
                <a:cs typeface="Arial"/>
                <a:sym typeface="Arial"/>
                <a:hlinkClick r:id="rId4"/>
              </a:rPr>
              <a:t>Wall Street Journal</a:t>
            </a:r>
            <a:r>
              <a:rPr b="0" i="0" lang="en" sz="1400" u="none" cap="none" strike="noStrike">
                <a:solidFill>
                  <a:srgbClr val="333333"/>
                </a:solidFill>
                <a:highlight>
                  <a:srgbClr val="FFFFFF"/>
                </a:highlight>
                <a:latin typeface="Arial"/>
                <a:ea typeface="Arial"/>
                <a:cs typeface="Arial"/>
                <a:sym typeface="Arial"/>
              </a:rPr>
              <a:t>. 7 July 2010. [Subscription Required]</a:t>
            </a:r>
            <a:endParaRPr sz="1400"/>
          </a:p>
          <a:p>
            <a:pPr indent="0" lvl="0" marL="0" marR="0" rtl="0" algn="l">
              <a:lnSpc>
                <a:spcPct val="142857"/>
              </a:lnSpc>
              <a:spcBef>
                <a:spcPts val="800"/>
              </a:spcBef>
              <a:spcAft>
                <a:spcPts val="0"/>
              </a:spcAft>
              <a:buClr>
                <a:schemeClr val="dk1"/>
              </a:buClr>
              <a:buFont typeface="Arial"/>
              <a:buNone/>
            </a:pPr>
            <a:r>
              <a:rPr b="1" i="0" lang="en" sz="1400" u="sng" cap="none" strike="noStrike">
                <a:solidFill>
                  <a:schemeClr val="hlink"/>
                </a:solidFill>
                <a:highlight>
                  <a:srgbClr val="FFFFFF"/>
                </a:highlight>
                <a:latin typeface="Arial"/>
                <a:ea typeface="Arial"/>
                <a:cs typeface="Arial"/>
                <a:sym typeface="Arial"/>
                <a:hlinkClick r:id="rId5"/>
              </a:rPr>
              <a:t>EPA calls on power plants to save lungs, but plan is hazy.</a:t>
            </a:r>
            <a:r>
              <a:rPr b="0" i="0" lang="en" sz="1400" u="none" cap="none" strike="noStrike">
                <a:solidFill>
                  <a:srgbClr val="333333"/>
                </a:solidFill>
                <a:highlight>
                  <a:srgbClr val="FFFFFF"/>
                </a:highlight>
                <a:latin typeface="Arial"/>
                <a:ea typeface="Arial"/>
                <a:cs typeface="Arial"/>
                <a:sym typeface="Arial"/>
              </a:rPr>
              <a:t> A federal plan to cut air pollution from power plants within two years and lower lung disease nationally could make Northeast Florida's electricity more expensive. The changes would reduce the amount of sulfur dioxide and nitrogen oxides released in many fossil-fuel-burning Florida plants. </a:t>
            </a:r>
            <a:r>
              <a:rPr b="0" i="0" lang="en" sz="1400" u="sng" cap="none" strike="noStrike">
                <a:solidFill>
                  <a:schemeClr val="hlink"/>
                </a:solidFill>
                <a:highlight>
                  <a:srgbClr val="FFFFFF"/>
                </a:highlight>
                <a:latin typeface="Arial"/>
                <a:ea typeface="Arial"/>
                <a:cs typeface="Arial"/>
                <a:sym typeface="Arial"/>
                <a:hlinkClick r:id="rId6"/>
              </a:rPr>
              <a:t>Jacksonville Times-Union</a:t>
            </a:r>
            <a:r>
              <a:rPr b="0" i="0" lang="en" sz="1400" u="none" cap="none" strike="noStrike">
                <a:solidFill>
                  <a:srgbClr val="333333"/>
                </a:solidFill>
                <a:highlight>
                  <a:srgbClr val="FFFFFF"/>
                </a:highlight>
                <a:latin typeface="Arial"/>
                <a:ea typeface="Arial"/>
                <a:cs typeface="Arial"/>
                <a:sym typeface="Arial"/>
              </a:rPr>
              <a:t>. Florida. 19 July 2010.</a:t>
            </a:r>
            <a:endParaRPr sz="1400"/>
          </a:p>
          <a:p>
            <a:pPr indent="0" lvl="0" marL="0" marR="0" rtl="0" algn="l">
              <a:lnSpc>
                <a:spcPct val="142857"/>
              </a:lnSpc>
              <a:spcBef>
                <a:spcPts val="800"/>
              </a:spcBef>
              <a:spcAft>
                <a:spcPts val="0"/>
              </a:spcAft>
              <a:buClr>
                <a:schemeClr val="dk1"/>
              </a:buClr>
              <a:buFont typeface="Arial"/>
              <a:buNone/>
            </a:pPr>
            <a:r>
              <a:rPr b="1" i="0" lang="en" sz="1400" u="sng" cap="none" strike="noStrike">
                <a:solidFill>
                  <a:schemeClr val="hlink"/>
                </a:solidFill>
                <a:highlight>
                  <a:srgbClr val="FFFFFF"/>
                </a:highlight>
                <a:latin typeface="Arial"/>
                <a:ea typeface="Arial"/>
                <a:cs typeface="Arial"/>
                <a:sym typeface="Arial"/>
                <a:hlinkClick r:id="rId7"/>
              </a:rPr>
              <a:t>Proposed air quality rule could improve health, stifle industry growth.</a:t>
            </a:r>
            <a:r>
              <a:rPr b="0" i="0" lang="en" sz="1400" u="none" cap="none" strike="noStrike">
                <a:solidFill>
                  <a:srgbClr val="333333"/>
                </a:solidFill>
                <a:highlight>
                  <a:srgbClr val="FFFFFF"/>
                </a:highlight>
                <a:latin typeface="Arial"/>
                <a:ea typeface="Arial"/>
                <a:cs typeface="Arial"/>
                <a:sym typeface="Arial"/>
              </a:rPr>
              <a:t> Crossroads area residents may breathe easier come 2012, but a proposed rule to reduce smog transport from state to state could also stifle coal industry growth, a state air quality official said. </a:t>
            </a:r>
            <a:r>
              <a:rPr b="0" i="0" lang="en" sz="1400" u="sng" cap="none" strike="noStrike">
                <a:solidFill>
                  <a:schemeClr val="hlink"/>
                </a:solidFill>
                <a:highlight>
                  <a:srgbClr val="FFFFFF"/>
                </a:highlight>
                <a:latin typeface="Arial"/>
                <a:ea typeface="Arial"/>
                <a:cs typeface="Arial"/>
                <a:sym typeface="Arial"/>
                <a:hlinkClick r:id="rId8"/>
              </a:rPr>
              <a:t>Victoria Advocate</a:t>
            </a:r>
            <a:r>
              <a:rPr b="0" i="0" lang="en" sz="1400" u="none" cap="none" strike="noStrike">
                <a:solidFill>
                  <a:srgbClr val="333333"/>
                </a:solidFill>
                <a:highlight>
                  <a:srgbClr val="FFFFFF"/>
                </a:highlight>
                <a:latin typeface="Arial"/>
                <a:ea typeface="Arial"/>
                <a:cs typeface="Arial"/>
                <a:sym typeface="Arial"/>
              </a:rPr>
              <a:t>, Texas. 6 August 2010.</a:t>
            </a:r>
            <a:endParaRPr sz="1400"/>
          </a:p>
          <a:p>
            <a:pPr indent="0" lvl="0" marL="0" marR="0" rtl="0" algn="l">
              <a:lnSpc>
                <a:spcPct val="115000"/>
              </a:lnSpc>
              <a:spcBef>
                <a:spcPts val="800"/>
              </a:spcBef>
              <a:spcAft>
                <a:spcPts val="0"/>
              </a:spcAft>
              <a:buClr>
                <a:schemeClr val="dk2"/>
              </a:buClr>
              <a:buFont typeface="Arial"/>
              <a:buNone/>
            </a:pPr>
            <a:r>
              <a:t/>
            </a:r>
            <a:endParaRPr b="0" i="0" sz="1400" u="none" cap="none" strike="noStrike">
              <a:solidFill>
                <a:schemeClr val="dk2"/>
              </a:solidFill>
              <a:latin typeface="Arial"/>
              <a:ea typeface="Arial"/>
              <a:cs typeface="Arial"/>
              <a:sym typeface="Arial"/>
            </a:endParaRPr>
          </a:p>
        </p:txBody>
      </p:sp>
    </p:spTree>
  </p:cSld>
  <p:clrMapOvr>
    <a:masterClrMapping/>
  </p:clrMapOvr>
  <p:transition spd="slow">
    <p:fade thruBlk="1"/>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3" name="Shape 213"/>
        <p:cNvGrpSpPr/>
        <p:nvPr/>
      </p:nvGrpSpPr>
      <p:grpSpPr>
        <a:xfrm>
          <a:off x="0" y="0"/>
          <a:ext cx="0" cy="0"/>
          <a:chOff x="0" y="0"/>
          <a:chExt cx="0" cy="0"/>
        </a:xfrm>
      </p:grpSpPr>
      <p:sp>
        <p:nvSpPr>
          <p:cNvPr id="214" name="Google Shape;214;p36"/>
          <p:cNvSpPr txBox="1"/>
          <p:nvPr>
            <p:ph type="title"/>
          </p:nvPr>
        </p:nvSpPr>
        <p:spPr>
          <a:xfrm>
            <a:off x="380999" y="1"/>
            <a:ext cx="7068000" cy="62850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chemeClr val="lt1"/>
              </a:buClr>
              <a:buFont typeface="Calibri"/>
              <a:buNone/>
            </a:pPr>
            <a:r>
              <a:rPr lang="en"/>
              <a:t>B</a:t>
            </a:r>
            <a:r>
              <a:rPr b="0" i="0" lang="en" sz="2800" u="none" cap="none" strike="noStrike">
                <a:solidFill>
                  <a:schemeClr val="lt1"/>
                </a:solidFill>
                <a:latin typeface="Calibri"/>
                <a:ea typeface="Calibri"/>
                <a:cs typeface="Calibri"/>
                <a:sym typeface="Calibri"/>
              </a:rPr>
              <a:t>iofuels</a:t>
            </a:r>
            <a:endParaRPr b="0" i="0" sz="2800" u="none" cap="none" strike="noStrike">
              <a:solidFill>
                <a:schemeClr val="lt1"/>
              </a:solidFill>
              <a:latin typeface="Calibri"/>
              <a:ea typeface="Calibri"/>
              <a:cs typeface="Calibri"/>
              <a:sym typeface="Calibri"/>
            </a:endParaRPr>
          </a:p>
        </p:txBody>
      </p:sp>
      <p:sp>
        <p:nvSpPr>
          <p:cNvPr id="215" name="Google Shape;215;p36"/>
          <p:cNvSpPr txBox="1"/>
          <p:nvPr>
            <p:ph idx="1" type="body"/>
          </p:nvPr>
        </p:nvSpPr>
        <p:spPr>
          <a:xfrm>
            <a:off x="0" y="628650"/>
            <a:ext cx="6705600" cy="29787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rgbClr val="464646"/>
              </a:buClr>
              <a:buSzPts val="2800"/>
              <a:buFont typeface="Arial"/>
              <a:buChar char="•"/>
            </a:pPr>
            <a:r>
              <a:rPr b="0" i="0" lang="en" sz="2800" u="none" cap="none" strike="noStrike">
                <a:solidFill>
                  <a:srgbClr val="464646"/>
                </a:solidFill>
                <a:latin typeface="Calibri"/>
                <a:ea typeface="Calibri"/>
                <a:cs typeface="Calibri"/>
                <a:sym typeface="Calibri"/>
              </a:rPr>
              <a:t>Usually ethanol from corn or sugarcane</a:t>
            </a:r>
            <a:endParaRPr/>
          </a:p>
          <a:p>
            <a:pPr indent="-342900" lvl="0" marL="342900" marR="0" rtl="0" algn="l">
              <a:spcBef>
                <a:spcPts val="560"/>
              </a:spcBef>
              <a:spcAft>
                <a:spcPts val="0"/>
              </a:spcAft>
              <a:buClr>
                <a:srgbClr val="464646"/>
              </a:buClr>
              <a:buSzPts val="2800"/>
              <a:buFont typeface="Arial"/>
              <a:buChar char="•"/>
            </a:pPr>
            <a:r>
              <a:rPr b="0" i="0" lang="en" sz="2800" u="none" cap="none" strike="noStrike">
                <a:solidFill>
                  <a:srgbClr val="464646"/>
                </a:solidFill>
                <a:latin typeface="Calibri"/>
                <a:ea typeface="Calibri"/>
                <a:cs typeface="Calibri"/>
                <a:sym typeface="Calibri"/>
              </a:rPr>
              <a:t>Cellulosic – from forest and crop residues</a:t>
            </a:r>
            <a:endParaRPr/>
          </a:p>
          <a:p>
            <a:pPr indent="-285750" lvl="1" marL="742950" marR="0" rtl="0" algn="l">
              <a:spcBef>
                <a:spcPts val="480"/>
              </a:spcBef>
              <a:spcAft>
                <a:spcPts val="0"/>
              </a:spcAft>
              <a:buClr>
                <a:srgbClr val="464646"/>
              </a:buClr>
              <a:buSzPts val="2400"/>
              <a:buFont typeface="Arial"/>
              <a:buChar char="–"/>
            </a:pPr>
            <a:r>
              <a:rPr b="0" i="0" lang="en" sz="2400" u="none" cap="none" strike="noStrike">
                <a:solidFill>
                  <a:srgbClr val="464646"/>
                </a:solidFill>
                <a:latin typeface="Calibri"/>
                <a:ea typeface="Calibri"/>
                <a:cs typeface="Calibri"/>
                <a:sym typeface="Calibri"/>
              </a:rPr>
              <a:t>Cellulose to ethanol</a:t>
            </a:r>
            <a:endParaRPr/>
          </a:p>
          <a:p>
            <a:pPr indent="-342900" lvl="0" marL="342900" marR="0" rtl="0" algn="l">
              <a:spcBef>
                <a:spcPts val="560"/>
              </a:spcBef>
              <a:spcAft>
                <a:spcPts val="0"/>
              </a:spcAft>
              <a:buClr>
                <a:srgbClr val="464646"/>
              </a:buClr>
              <a:buSzPts val="2800"/>
              <a:buFont typeface="Arial"/>
              <a:buChar char="•"/>
            </a:pPr>
            <a:r>
              <a:rPr b="0" i="0" lang="en" sz="2800" u="none" cap="none" strike="noStrike">
                <a:solidFill>
                  <a:srgbClr val="464646"/>
                </a:solidFill>
                <a:latin typeface="Calibri"/>
                <a:ea typeface="Calibri"/>
                <a:cs typeface="Calibri"/>
                <a:sym typeface="Calibri"/>
              </a:rPr>
              <a:t>Palm oil</a:t>
            </a:r>
            <a:endParaRPr/>
          </a:p>
          <a:p>
            <a:pPr indent="-342900" lvl="0" marL="342900" marR="0" rtl="0" algn="l">
              <a:spcBef>
                <a:spcPts val="560"/>
              </a:spcBef>
              <a:spcAft>
                <a:spcPts val="0"/>
              </a:spcAft>
              <a:buClr>
                <a:srgbClr val="464646"/>
              </a:buClr>
              <a:buSzPts val="2800"/>
              <a:buFont typeface="Arial"/>
              <a:buChar char="•"/>
            </a:pPr>
            <a:r>
              <a:rPr b="0" i="0" lang="en" sz="2800" u="none" cap="none" strike="noStrike">
                <a:solidFill>
                  <a:srgbClr val="464646"/>
                </a:solidFill>
                <a:latin typeface="Calibri"/>
                <a:ea typeface="Calibri"/>
                <a:cs typeface="Calibri"/>
                <a:sym typeface="Calibri"/>
              </a:rPr>
              <a:t>Uses LOTS of water, fertilizers, pesticides</a:t>
            </a:r>
            <a:endParaRPr/>
          </a:p>
          <a:p>
            <a:pPr indent="-342900" lvl="0" marL="342900" marR="0" rtl="0" algn="l">
              <a:spcBef>
                <a:spcPts val="560"/>
              </a:spcBef>
              <a:spcAft>
                <a:spcPts val="1600"/>
              </a:spcAft>
              <a:buClr>
                <a:srgbClr val="464646"/>
              </a:buClr>
              <a:buSzPts val="2800"/>
              <a:buFont typeface="Arial"/>
              <a:buChar char="•"/>
            </a:pPr>
            <a:r>
              <a:rPr b="0" i="0" lang="en" sz="2800" u="none" cap="none" strike="noStrike">
                <a:solidFill>
                  <a:srgbClr val="464646"/>
                </a:solidFill>
                <a:latin typeface="Calibri"/>
                <a:ea typeface="Calibri"/>
                <a:cs typeface="Calibri"/>
                <a:sym typeface="Calibri"/>
              </a:rPr>
              <a:t>Switchgrass and algae better alternatives</a:t>
            </a:r>
            <a:endParaRPr b="0" i="0" sz="2800" u="none" cap="none" strike="noStrike">
              <a:solidFill>
                <a:srgbClr val="464646"/>
              </a:solidFill>
              <a:latin typeface="Calibri"/>
              <a:ea typeface="Calibri"/>
              <a:cs typeface="Calibri"/>
              <a:sym typeface="Calibri"/>
            </a:endParaRPr>
          </a:p>
        </p:txBody>
      </p:sp>
      <p:pic>
        <p:nvPicPr>
          <p:cNvPr descr="BiofuelLifeCycle.jpg" id="216" name="Google Shape;216;p36"/>
          <p:cNvPicPr preferRelativeResize="0"/>
          <p:nvPr>
            <p:ph idx="2" type="body"/>
          </p:nvPr>
        </p:nvPicPr>
        <p:blipFill rotWithShape="1">
          <a:blip r:embed="rId3">
            <a:alphaModFix/>
          </a:blip>
          <a:srcRect b="-35851" l="0" r="0" t="-35851"/>
          <a:stretch/>
        </p:blipFill>
        <p:spPr>
          <a:xfrm>
            <a:off x="6290600" y="2454150"/>
            <a:ext cx="2853600" cy="2805900"/>
          </a:xfrm>
          <a:prstGeom prst="rect">
            <a:avLst/>
          </a:prstGeom>
          <a:noFill/>
          <a:ln>
            <a:noFill/>
          </a:ln>
        </p:spPr>
      </p:pic>
      <p:pic>
        <p:nvPicPr>
          <p:cNvPr descr="DETA-100349.jpg" id="217" name="Google Shape;217;p36"/>
          <p:cNvPicPr preferRelativeResize="0"/>
          <p:nvPr/>
        </p:nvPicPr>
        <p:blipFill rotWithShape="1">
          <a:blip r:embed="rId4">
            <a:alphaModFix/>
          </a:blip>
          <a:srcRect b="0" l="0" r="0" t="0"/>
          <a:stretch/>
        </p:blipFill>
        <p:spPr>
          <a:xfrm>
            <a:off x="6604000" y="0"/>
            <a:ext cx="2540100" cy="2381100"/>
          </a:xfrm>
          <a:prstGeom prst="rect">
            <a:avLst/>
          </a:prstGeom>
          <a:noFill/>
          <a:ln>
            <a:noFill/>
          </a:ln>
        </p:spPr>
      </p:pic>
      <p:pic>
        <p:nvPicPr>
          <p:cNvPr descr="Ethanolcartoon.jpg" id="218" name="Google Shape;218;p36"/>
          <p:cNvPicPr preferRelativeResize="0"/>
          <p:nvPr/>
        </p:nvPicPr>
        <p:blipFill rotWithShape="1">
          <a:blip r:embed="rId5">
            <a:alphaModFix/>
          </a:blip>
          <a:srcRect b="0" l="0" r="0" t="0"/>
          <a:stretch/>
        </p:blipFill>
        <p:spPr>
          <a:xfrm>
            <a:off x="148025" y="3506850"/>
            <a:ext cx="3108300" cy="17532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2" name="Shape 222"/>
        <p:cNvGrpSpPr/>
        <p:nvPr/>
      </p:nvGrpSpPr>
      <p:grpSpPr>
        <a:xfrm>
          <a:off x="0" y="0"/>
          <a:ext cx="0" cy="0"/>
          <a:chOff x="0" y="0"/>
          <a:chExt cx="0" cy="0"/>
        </a:xfrm>
      </p:grpSpPr>
      <p:sp>
        <p:nvSpPr>
          <p:cNvPr id="223" name="Google Shape;223;p37"/>
          <p:cNvSpPr txBox="1"/>
          <p:nvPr>
            <p:ph idx="4294967295" type="title"/>
          </p:nvPr>
        </p:nvSpPr>
        <p:spPr>
          <a:xfrm>
            <a:off x="311700" y="445025"/>
            <a:ext cx="8520600" cy="572700"/>
          </a:xfrm>
          <a:prstGeom prst="rect">
            <a:avLst/>
          </a:prstGeom>
          <a:noFill/>
          <a:ln>
            <a:noFill/>
          </a:ln>
        </p:spPr>
        <p:txBody>
          <a:bodyPr anchorCtr="0" anchor="t" bIns="34275" lIns="91425" spcFirstLastPara="1" rIns="91425" wrap="square" tIns="34275">
            <a:noAutofit/>
          </a:bodyPr>
          <a:lstStyle/>
          <a:p>
            <a:pPr indent="0" lvl="0" marL="0" marR="0" rtl="0" algn="l">
              <a:lnSpc>
                <a:spcPct val="100000"/>
              </a:lnSpc>
              <a:spcBef>
                <a:spcPts val="0"/>
              </a:spcBef>
              <a:spcAft>
                <a:spcPts val="0"/>
              </a:spcAft>
              <a:buClr>
                <a:schemeClr val="dk1"/>
              </a:buClr>
              <a:buFont typeface="Noto Sans Symbols"/>
              <a:buNone/>
            </a:pPr>
            <a:r>
              <a:rPr b="0" i="0" lang="en" sz="3000" u="none" cap="none" strike="noStrike">
                <a:solidFill>
                  <a:schemeClr val="dk1"/>
                </a:solidFill>
                <a:latin typeface="Arial"/>
                <a:ea typeface="Arial"/>
                <a:cs typeface="Arial"/>
                <a:sym typeface="Arial"/>
              </a:rPr>
              <a:t>Growing Production of Biofuels</a:t>
            </a:r>
            <a:endParaRPr/>
          </a:p>
        </p:txBody>
      </p:sp>
      <p:sp>
        <p:nvSpPr>
          <p:cNvPr id="224" name="Google Shape;224;p37"/>
          <p:cNvSpPr txBox="1"/>
          <p:nvPr>
            <p:ph idx="4294967295" type="body"/>
          </p:nvPr>
        </p:nvSpPr>
        <p:spPr>
          <a:xfrm>
            <a:off x="311700" y="1152475"/>
            <a:ext cx="8520600" cy="3416400"/>
          </a:xfrm>
          <a:prstGeom prst="rect">
            <a:avLst/>
          </a:prstGeom>
          <a:noFill/>
          <a:ln>
            <a:noFill/>
          </a:ln>
        </p:spPr>
        <p:txBody>
          <a:bodyPr anchorCtr="0" anchor="t" bIns="34275" lIns="91425" spcFirstLastPara="1" rIns="91425" wrap="square" tIns="34275">
            <a:noAutofit/>
          </a:bodyPr>
          <a:lstStyle/>
          <a:p>
            <a:pPr indent="0" lvl="0" marL="0" marR="0" rtl="0" algn="l">
              <a:lnSpc>
                <a:spcPct val="100000"/>
              </a:lnSpc>
              <a:spcBef>
                <a:spcPts val="0"/>
              </a:spcBef>
              <a:spcAft>
                <a:spcPts val="0"/>
              </a:spcAft>
              <a:buClr>
                <a:srgbClr val="93A299"/>
              </a:buClr>
              <a:buSzPts val="1530"/>
              <a:buFont typeface="Arial"/>
              <a:buChar char="●"/>
            </a:pPr>
            <a:r>
              <a:rPr b="0" i="0" lang="en" sz="1800" u="none" cap="none" strike="noStrike">
                <a:solidFill>
                  <a:srgbClr val="000000"/>
                </a:solidFill>
                <a:latin typeface="Arial"/>
                <a:ea typeface="Arial"/>
                <a:cs typeface="Arial"/>
                <a:sym typeface="Arial"/>
              </a:rPr>
              <a:t>Biofuels – most often ethanol from corn or sugarcane</a:t>
            </a:r>
            <a:endParaRPr/>
          </a:p>
          <a:p>
            <a:pPr indent="0" lvl="0" marL="0" marR="0" rtl="0" algn="l">
              <a:lnSpc>
                <a:spcPct val="100000"/>
              </a:lnSpc>
              <a:spcBef>
                <a:spcPts val="0"/>
              </a:spcBef>
              <a:spcAft>
                <a:spcPts val="0"/>
              </a:spcAft>
              <a:buClr>
                <a:srgbClr val="93A299"/>
              </a:buClr>
              <a:buSzPts val="1530"/>
              <a:buFont typeface="Arial"/>
              <a:buChar char="●"/>
            </a:pPr>
            <a:r>
              <a:rPr b="0" i="0" lang="en" sz="1800" u="none" cap="none" strike="noStrike">
                <a:solidFill>
                  <a:srgbClr val="000000"/>
                </a:solidFill>
                <a:latin typeface="Arial"/>
                <a:ea typeface="Arial"/>
                <a:cs typeface="Arial"/>
                <a:sym typeface="Arial"/>
              </a:rPr>
              <a:t>Biofuels highly regionalized--in India, </a:t>
            </a:r>
            <a:r>
              <a:rPr b="0" i="1" lang="en" sz="1800" u="none" cap="none" strike="noStrike">
                <a:solidFill>
                  <a:srgbClr val="000000"/>
                </a:solidFill>
                <a:latin typeface="Arial"/>
                <a:ea typeface="Arial"/>
                <a:cs typeface="Arial"/>
                <a:sym typeface="Arial"/>
              </a:rPr>
              <a:t>rice hulls</a:t>
            </a:r>
            <a:endParaRPr/>
          </a:p>
          <a:p>
            <a:pPr indent="-97155" lvl="2" marL="0" marR="0" rtl="0" algn="l">
              <a:lnSpc>
                <a:spcPct val="100000"/>
              </a:lnSpc>
              <a:spcBef>
                <a:spcPts val="359"/>
              </a:spcBef>
              <a:spcAft>
                <a:spcPts val="0"/>
              </a:spcAft>
              <a:buClr>
                <a:srgbClr val="93A299"/>
              </a:buClr>
              <a:buSzPts val="1530"/>
              <a:buFont typeface="Arial"/>
              <a:buChar char="■"/>
            </a:pPr>
            <a:r>
              <a:rPr b="0" i="0" lang="en" sz="1800" u="none" cap="none" strike="noStrike">
                <a:solidFill>
                  <a:srgbClr val="000000"/>
                </a:solidFill>
                <a:latin typeface="Arial"/>
                <a:ea typeface="Arial"/>
                <a:cs typeface="Arial"/>
                <a:sym typeface="Arial"/>
              </a:rPr>
              <a:t>Uses lots of water, fertilizers, pesticides</a:t>
            </a:r>
            <a:endParaRPr/>
          </a:p>
          <a:p>
            <a:pPr indent="0" lvl="0" marL="0" marR="0" rtl="0" algn="l">
              <a:lnSpc>
                <a:spcPct val="100000"/>
              </a:lnSpc>
              <a:spcBef>
                <a:spcPts val="359"/>
              </a:spcBef>
              <a:spcAft>
                <a:spcPts val="0"/>
              </a:spcAft>
              <a:buClr>
                <a:srgbClr val="93A299"/>
              </a:buClr>
              <a:buSzPts val="1530"/>
              <a:buFont typeface="Arial"/>
              <a:buChar char="●"/>
            </a:pPr>
            <a:r>
              <a:rPr b="0" i="0" lang="en" sz="1800" u="none" cap="none" strike="noStrike">
                <a:solidFill>
                  <a:srgbClr val="000000"/>
                </a:solidFill>
                <a:latin typeface="Arial"/>
                <a:ea typeface="Arial"/>
                <a:cs typeface="Arial"/>
                <a:sym typeface="Arial"/>
              </a:rPr>
              <a:t>Fertilizers associated with eutrophication and “dead zone” in Gulf of Mexico</a:t>
            </a:r>
            <a:endParaRPr/>
          </a:p>
          <a:p>
            <a:pPr indent="-97155" lvl="2" marL="0" marR="0" rtl="0" algn="l">
              <a:lnSpc>
                <a:spcPct val="100000"/>
              </a:lnSpc>
              <a:spcBef>
                <a:spcPts val="359"/>
              </a:spcBef>
              <a:spcAft>
                <a:spcPts val="0"/>
              </a:spcAft>
              <a:buClr>
                <a:srgbClr val="93A299"/>
              </a:buClr>
              <a:buSzPts val="1530"/>
              <a:buFont typeface="Arial"/>
              <a:buChar char="■"/>
            </a:pPr>
            <a:r>
              <a:rPr b="0" i="0" lang="en" sz="1800" u="none" cap="none" strike="noStrike">
                <a:solidFill>
                  <a:srgbClr val="000000"/>
                </a:solidFill>
                <a:latin typeface="Arial"/>
                <a:ea typeface="Arial"/>
                <a:cs typeface="Arial"/>
                <a:sym typeface="Arial"/>
              </a:rPr>
              <a:t>Fertilizer runoff with phosphates and nitrates</a:t>
            </a:r>
            <a:r>
              <a:rPr lang="en"/>
              <a:t> → </a:t>
            </a:r>
            <a:r>
              <a:rPr b="0" i="0" lang="en" sz="1800" u="none" cap="none" strike="noStrike">
                <a:solidFill>
                  <a:srgbClr val="000000"/>
                </a:solidFill>
                <a:latin typeface="Arial"/>
                <a:ea typeface="Arial"/>
                <a:cs typeface="Arial"/>
                <a:sym typeface="Arial"/>
              </a:rPr>
              <a:t>Causes algal blooms </a:t>
            </a:r>
            <a:endParaRPr/>
          </a:p>
          <a:p>
            <a:pPr indent="0" lvl="0" marL="0" marR="0" rtl="0" algn="l">
              <a:lnSpc>
                <a:spcPct val="100000"/>
              </a:lnSpc>
              <a:spcBef>
                <a:spcPts val="359"/>
              </a:spcBef>
              <a:spcAft>
                <a:spcPts val="0"/>
              </a:spcAft>
              <a:buClr>
                <a:srgbClr val="93A299"/>
              </a:buClr>
              <a:buSzPts val="1530"/>
              <a:buFont typeface="Arial"/>
              <a:buChar char="●"/>
            </a:pPr>
            <a:r>
              <a:rPr b="0" i="0" lang="en" sz="1800" u="none" cap="none" strike="noStrike">
                <a:solidFill>
                  <a:srgbClr val="000000"/>
                </a:solidFill>
                <a:latin typeface="Arial"/>
                <a:ea typeface="Arial"/>
                <a:cs typeface="Arial"/>
                <a:sym typeface="Arial"/>
              </a:rPr>
              <a:t>Better alternative: Switchgrass and Algae</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8" name="Shape 228"/>
        <p:cNvGrpSpPr/>
        <p:nvPr/>
      </p:nvGrpSpPr>
      <p:grpSpPr>
        <a:xfrm>
          <a:off x="0" y="0"/>
          <a:ext cx="0" cy="0"/>
          <a:chOff x="0" y="0"/>
          <a:chExt cx="0" cy="0"/>
        </a:xfrm>
      </p:grpSpPr>
      <p:sp>
        <p:nvSpPr>
          <p:cNvPr id="229" name="Google Shape;229;p38"/>
          <p:cNvSpPr txBox="1"/>
          <p:nvPr>
            <p:ph type="title"/>
          </p:nvPr>
        </p:nvSpPr>
        <p:spPr>
          <a:xfrm>
            <a:off x="380999" y="1"/>
            <a:ext cx="7068000" cy="62850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chemeClr val="lt1"/>
              </a:buClr>
              <a:buFont typeface="Calibri"/>
              <a:buNone/>
            </a:pPr>
            <a:r>
              <a:rPr b="0" i="0" lang="en" sz="2800" u="none" cap="none" strike="noStrike">
                <a:solidFill>
                  <a:schemeClr val="lt1"/>
                </a:solidFill>
                <a:latin typeface="Calibri"/>
                <a:ea typeface="Calibri"/>
                <a:cs typeface="Calibri"/>
                <a:sym typeface="Calibri"/>
              </a:rPr>
              <a:t>Overfishing </a:t>
            </a:r>
            <a:endParaRPr b="0" i="0" sz="2800" u="none" cap="none" strike="noStrike">
              <a:solidFill>
                <a:schemeClr val="lt1"/>
              </a:solidFill>
              <a:latin typeface="Calibri"/>
              <a:ea typeface="Calibri"/>
              <a:cs typeface="Calibri"/>
              <a:sym typeface="Calibri"/>
            </a:endParaRPr>
          </a:p>
        </p:txBody>
      </p:sp>
      <p:sp>
        <p:nvSpPr>
          <p:cNvPr id="230" name="Google Shape;230;p38"/>
          <p:cNvSpPr txBox="1"/>
          <p:nvPr>
            <p:ph idx="1" type="body"/>
          </p:nvPr>
        </p:nvSpPr>
        <p:spPr>
          <a:xfrm>
            <a:off x="0" y="685800"/>
            <a:ext cx="4495800" cy="35502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rgbClr val="464646"/>
              </a:buClr>
              <a:buSzPts val="2800"/>
              <a:buFont typeface="Arial"/>
              <a:buChar char="•"/>
            </a:pPr>
            <a:r>
              <a:rPr b="0" i="0" lang="en" sz="2800" u="none" cap="none" strike="noStrike">
                <a:solidFill>
                  <a:srgbClr val="464646"/>
                </a:solidFill>
                <a:latin typeface="Calibri"/>
                <a:ea typeface="Calibri"/>
                <a:cs typeface="Calibri"/>
                <a:sym typeface="Calibri"/>
              </a:rPr>
              <a:t>More people eating fish</a:t>
            </a:r>
            <a:endParaRPr/>
          </a:p>
          <a:p>
            <a:pPr indent="-342900" lvl="0" marL="342900" marR="0" rtl="0" algn="l">
              <a:spcBef>
                <a:spcPts val="560"/>
              </a:spcBef>
              <a:spcAft>
                <a:spcPts val="0"/>
              </a:spcAft>
              <a:buClr>
                <a:srgbClr val="464646"/>
              </a:buClr>
              <a:buSzPts val="2800"/>
              <a:buFont typeface="Arial"/>
              <a:buChar char="•"/>
            </a:pPr>
            <a:r>
              <a:rPr b="0" i="0" lang="en" sz="2800" u="none" cap="none" strike="noStrike">
                <a:solidFill>
                  <a:srgbClr val="464646"/>
                </a:solidFill>
                <a:latin typeface="Calibri"/>
                <a:ea typeface="Calibri"/>
                <a:cs typeface="Calibri"/>
                <a:sym typeface="Calibri"/>
              </a:rPr>
              <a:t>Bycatch</a:t>
            </a:r>
            <a:endParaRPr b="0" i="0" sz="2800" u="none" cap="none" strike="noStrike">
              <a:solidFill>
                <a:srgbClr val="464646"/>
              </a:solidFill>
              <a:latin typeface="Calibri"/>
              <a:ea typeface="Calibri"/>
              <a:cs typeface="Calibri"/>
              <a:sym typeface="Calibri"/>
            </a:endParaRPr>
          </a:p>
          <a:p>
            <a:pPr indent="-342900" lvl="0" marL="342900" marR="0" rtl="0" algn="l">
              <a:spcBef>
                <a:spcPts val="560"/>
              </a:spcBef>
              <a:spcAft>
                <a:spcPts val="1600"/>
              </a:spcAft>
              <a:buClr>
                <a:srgbClr val="464646"/>
              </a:buClr>
              <a:buSzPts val="2800"/>
              <a:buFont typeface="Arial"/>
              <a:buChar char="•"/>
            </a:pPr>
            <a:r>
              <a:rPr b="0" i="0" lang="en" sz="2800" u="none" cap="none" strike="noStrike">
                <a:solidFill>
                  <a:srgbClr val="464646"/>
                </a:solidFill>
                <a:latin typeface="Calibri"/>
                <a:ea typeface="Calibri"/>
                <a:cs typeface="Calibri"/>
                <a:sym typeface="Calibri"/>
              </a:rPr>
              <a:t>CITES , Magnuson-Stevens Fisheries Act</a:t>
            </a:r>
            <a:endParaRPr b="0" i="0" sz="2800" u="none" cap="none" strike="noStrike">
              <a:solidFill>
                <a:srgbClr val="464646"/>
              </a:solidFill>
              <a:latin typeface="Calibri"/>
              <a:ea typeface="Calibri"/>
              <a:cs typeface="Calibri"/>
              <a:sym typeface="Calibri"/>
            </a:endParaRPr>
          </a:p>
        </p:txBody>
      </p:sp>
      <p:pic>
        <p:nvPicPr>
          <p:cNvPr descr="Chilean_purse_seine.jpg" id="231" name="Google Shape;231;p38"/>
          <p:cNvPicPr preferRelativeResize="0"/>
          <p:nvPr>
            <p:ph idx="2" type="body"/>
          </p:nvPr>
        </p:nvPicPr>
        <p:blipFill rotWithShape="1">
          <a:blip r:embed="rId3">
            <a:alphaModFix/>
          </a:blip>
          <a:srcRect b="-22992" l="0" r="0" t="-22992"/>
          <a:stretch/>
        </p:blipFill>
        <p:spPr>
          <a:xfrm>
            <a:off x="5118175" y="-457200"/>
            <a:ext cx="3029100" cy="2979000"/>
          </a:xfrm>
          <a:prstGeom prst="rect">
            <a:avLst/>
          </a:prstGeom>
          <a:noFill/>
          <a:ln>
            <a:noFill/>
          </a:ln>
        </p:spPr>
      </p:pic>
      <p:pic>
        <p:nvPicPr>
          <p:cNvPr descr="Commercial-Fishing-1.jpg" id="232" name="Google Shape;232;p38"/>
          <p:cNvPicPr preferRelativeResize="0"/>
          <p:nvPr/>
        </p:nvPicPr>
        <p:blipFill rotWithShape="1">
          <a:blip r:embed="rId4">
            <a:alphaModFix/>
          </a:blip>
          <a:srcRect b="0" l="0" r="0" t="0"/>
          <a:stretch/>
        </p:blipFill>
        <p:spPr>
          <a:xfrm>
            <a:off x="5080000" y="2228850"/>
            <a:ext cx="4064100" cy="2286000"/>
          </a:xfrm>
          <a:prstGeom prst="rect">
            <a:avLst/>
          </a:prstGeom>
          <a:noFill/>
          <a:ln>
            <a:noFill/>
          </a:ln>
        </p:spPr>
      </p:pic>
      <p:pic>
        <p:nvPicPr>
          <p:cNvPr descr="by.jpg" id="233" name="Google Shape;233;p38"/>
          <p:cNvPicPr preferRelativeResize="0"/>
          <p:nvPr/>
        </p:nvPicPr>
        <p:blipFill rotWithShape="1">
          <a:blip r:embed="rId5">
            <a:alphaModFix/>
          </a:blip>
          <a:srcRect b="0" l="0" r="0" t="0"/>
          <a:stretch/>
        </p:blipFill>
        <p:spPr>
          <a:xfrm>
            <a:off x="2815425" y="2418050"/>
            <a:ext cx="2600700" cy="2725500"/>
          </a:xfrm>
          <a:prstGeom prst="rect">
            <a:avLst/>
          </a:prstGeom>
          <a:noFill/>
          <a:ln>
            <a:noFill/>
          </a:ln>
        </p:spPr>
      </p:pic>
      <p:pic>
        <p:nvPicPr>
          <p:cNvPr descr="Oceans.jpg" id="234" name="Google Shape;234;p38"/>
          <p:cNvPicPr preferRelativeResize="0"/>
          <p:nvPr/>
        </p:nvPicPr>
        <p:blipFill rotWithShape="1">
          <a:blip r:embed="rId6">
            <a:alphaModFix/>
          </a:blip>
          <a:srcRect b="0" l="0" r="0" t="0"/>
          <a:stretch/>
        </p:blipFill>
        <p:spPr>
          <a:xfrm>
            <a:off x="0" y="2933100"/>
            <a:ext cx="2880600" cy="19743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8" name="Shape 238"/>
        <p:cNvGrpSpPr/>
        <p:nvPr/>
      </p:nvGrpSpPr>
      <p:grpSpPr>
        <a:xfrm>
          <a:off x="0" y="0"/>
          <a:ext cx="0" cy="0"/>
          <a:chOff x="0" y="0"/>
          <a:chExt cx="0" cy="0"/>
        </a:xfrm>
      </p:grpSpPr>
      <p:sp>
        <p:nvSpPr>
          <p:cNvPr id="239" name="Google Shape;239;p39"/>
          <p:cNvSpPr txBox="1"/>
          <p:nvPr>
            <p:ph type="title"/>
          </p:nvPr>
        </p:nvSpPr>
        <p:spPr>
          <a:xfrm>
            <a:off x="380999" y="1"/>
            <a:ext cx="7068000" cy="62850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chemeClr val="lt1"/>
              </a:buClr>
              <a:buFont typeface="Calibri"/>
              <a:buNone/>
            </a:pPr>
            <a:r>
              <a:rPr lang="en"/>
              <a:t>Permafrost </a:t>
            </a:r>
            <a:endParaRPr b="0" i="0" sz="2800" u="none" cap="none" strike="noStrike">
              <a:solidFill>
                <a:schemeClr val="lt1"/>
              </a:solidFill>
              <a:latin typeface="Calibri"/>
              <a:ea typeface="Calibri"/>
              <a:cs typeface="Calibri"/>
              <a:sym typeface="Calibri"/>
            </a:endParaRPr>
          </a:p>
        </p:txBody>
      </p:sp>
      <p:sp>
        <p:nvSpPr>
          <p:cNvPr id="240" name="Google Shape;240;p39"/>
          <p:cNvSpPr txBox="1"/>
          <p:nvPr>
            <p:ph idx="1" type="body"/>
          </p:nvPr>
        </p:nvSpPr>
        <p:spPr>
          <a:xfrm>
            <a:off x="0" y="628650"/>
            <a:ext cx="4038600" cy="29787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rgbClr val="464646"/>
              </a:buClr>
              <a:buSzPts val="2800"/>
              <a:buFont typeface="Arial"/>
              <a:buChar char="•"/>
            </a:pPr>
            <a:r>
              <a:rPr b="0" i="0" lang="en" sz="2800" u="none" cap="none" strike="noStrike">
                <a:solidFill>
                  <a:srgbClr val="464646"/>
                </a:solidFill>
                <a:latin typeface="Calibri"/>
                <a:ea typeface="Calibri"/>
                <a:cs typeface="Calibri"/>
                <a:sym typeface="Calibri"/>
              </a:rPr>
              <a:t>Melting permafrost due to climate change</a:t>
            </a:r>
            <a:endParaRPr/>
          </a:p>
          <a:p>
            <a:pPr indent="-285750" lvl="1" marL="742950" marR="0" rtl="0" algn="l">
              <a:spcBef>
                <a:spcPts val="480"/>
              </a:spcBef>
              <a:spcAft>
                <a:spcPts val="0"/>
              </a:spcAft>
              <a:buClr>
                <a:srgbClr val="464646"/>
              </a:buClr>
              <a:buSzPts val="2400"/>
              <a:buFont typeface="Arial"/>
              <a:buChar char="–"/>
            </a:pPr>
            <a:r>
              <a:rPr b="0" i="0" lang="en" sz="2400" u="none" cap="none" strike="noStrike">
                <a:solidFill>
                  <a:srgbClr val="464646"/>
                </a:solidFill>
                <a:latin typeface="Calibri"/>
                <a:ea typeface="Calibri"/>
                <a:cs typeface="Calibri"/>
                <a:sym typeface="Calibri"/>
              </a:rPr>
              <a:t>Positive feedback loop</a:t>
            </a:r>
            <a:endParaRPr/>
          </a:p>
          <a:p>
            <a:pPr indent="-285750" lvl="1" marL="742950" marR="0" rtl="0" algn="l">
              <a:spcBef>
                <a:spcPts val="480"/>
              </a:spcBef>
              <a:spcAft>
                <a:spcPts val="0"/>
              </a:spcAft>
              <a:buClr>
                <a:srgbClr val="464646"/>
              </a:buClr>
              <a:buSzPts val="2400"/>
              <a:buFont typeface="Arial"/>
              <a:buChar char="–"/>
            </a:pPr>
            <a:r>
              <a:rPr b="0" i="0" lang="en" sz="2400" u="none" cap="none" strike="noStrike">
                <a:solidFill>
                  <a:srgbClr val="464646"/>
                </a:solidFill>
                <a:latin typeface="Calibri"/>
                <a:ea typeface="Calibri"/>
                <a:cs typeface="Calibri"/>
                <a:sym typeface="Calibri"/>
              </a:rPr>
              <a:t>What is permafrost?</a:t>
            </a:r>
            <a:endParaRPr/>
          </a:p>
          <a:p>
            <a:pPr indent="-285750" lvl="1" marL="742950" marR="0" rtl="0" algn="l">
              <a:spcBef>
                <a:spcPts val="480"/>
              </a:spcBef>
              <a:spcAft>
                <a:spcPts val="0"/>
              </a:spcAft>
              <a:buClr>
                <a:srgbClr val="464646"/>
              </a:buClr>
              <a:buSzPts val="2400"/>
              <a:buFont typeface="Arial"/>
              <a:buChar char="–"/>
            </a:pPr>
            <a:r>
              <a:rPr b="0" i="0" lang="en" sz="2400" u="none" cap="none" strike="noStrike">
                <a:solidFill>
                  <a:srgbClr val="464646"/>
                </a:solidFill>
                <a:latin typeface="Calibri"/>
                <a:ea typeface="Calibri"/>
                <a:cs typeface="Calibri"/>
                <a:sym typeface="Calibri"/>
              </a:rPr>
              <a:t>Tundra ecosystem</a:t>
            </a:r>
            <a:endParaRPr/>
          </a:p>
          <a:p>
            <a:pPr indent="-285750" lvl="1" marL="742950" marR="0" rtl="0" algn="l">
              <a:spcBef>
                <a:spcPts val="480"/>
              </a:spcBef>
              <a:spcAft>
                <a:spcPts val="0"/>
              </a:spcAft>
              <a:buClr>
                <a:srgbClr val="464646"/>
              </a:buClr>
              <a:buSzPts val="2400"/>
              <a:buFont typeface="Arial"/>
              <a:buChar char="–"/>
            </a:pPr>
            <a:r>
              <a:rPr b="0" i="0" lang="en" sz="2400" u="none" cap="none" strike="noStrike">
                <a:solidFill>
                  <a:srgbClr val="464646"/>
                </a:solidFill>
                <a:latin typeface="Calibri"/>
                <a:ea typeface="Calibri"/>
                <a:cs typeface="Calibri"/>
                <a:sym typeface="Calibri"/>
              </a:rPr>
              <a:t>Releases methane – more powerful tha</a:t>
            </a:r>
            <a:r>
              <a:rPr lang="en"/>
              <a:t>n</a:t>
            </a:r>
            <a:r>
              <a:rPr b="0" i="0" lang="en" sz="2400" u="none" cap="none" strike="noStrike">
                <a:solidFill>
                  <a:srgbClr val="464646"/>
                </a:solidFill>
                <a:latin typeface="Calibri"/>
                <a:ea typeface="Calibri"/>
                <a:cs typeface="Calibri"/>
                <a:sym typeface="Calibri"/>
              </a:rPr>
              <a:t> CO2</a:t>
            </a:r>
            <a:endParaRPr/>
          </a:p>
          <a:p>
            <a:pPr indent="-133350" lvl="1" marL="742950" marR="0" rtl="0" algn="l">
              <a:spcBef>
                <a:spcPts val="480"/>
              </a:spcBef>
              <a:spcAft>
                <a:spcPts val="0"/>
              </a:spcAft>
              <a:buClr>
                <a:srgbClr val="464646"/>
              </a:buClr>
              <a:buSzPts val="2400"/>
              <a:buFont typeface="Arial"/>
              <a:buNone/>
            </a:pPr>
            <a:r>
              <a:t/>
            </a:r>
            <a:endParaRPr b="0" i="0" sz="2400" u="none" cap="none" strike="noStrike">
              <a:solidFill>
                <a:srgbClr val="464646"/>
              </a:solidFill>
              <a:latin typeface="Calibri"/>
              <a:ea typeface="Calibri"/>
              <a:cs typeface="Calibri"/>
              <a:sym typeface="Calibri"/>
            </a:endParaRPr>
          </a:p>
          <a:p>
            <a:pPr indent="-133350" lvl="1" marL="742950" marR="0" rtl="0" algn="l">
              <a:spcBef>
                <a:spcPts val="480"/>
              </a:spcBef>
              <a:spcAft>
                <a:spcPts val="1600"/>
              </a:spcAft>
              <a:buClr>
                <a:srgbClr val="464646"/>
              </a:buClr>
              <a:buSzPts val="2400"/>
              <a:buFont typeface="Arial"/>
              <a:buNone/>
            </a:pPr>
            <a:r>
              <a:t/>
            </a:r>
            <a:endParaRPr b="0" i="0" sz="2400" u="none" cap="none" strike="noStrike">
              <a:solidFill>
                <a:srgbClr val="464646"/>
              </a:solidFill>
              <a:latin typeface="Calibri"/>
              <a:ea typeface="Calibri"/>
              <a:cs typeface="Calibri"/>
              <a:sym typeface="Calibri"/>
            </a:endParaRPr>
          </a:p>
        </p:txBody>
      </p:sp>
      <p:pic>
        <p:nvPicPr>
          <p:cNvPr id="241" name="Google Shape;241;p39"/>
          <p:cNvPicPr preferRelativeResize="0"/>
          <p:nvPr>
            <p:ph idx="2" type="body"/>
          </p:nvPr>
        </p:nvPicPr>
        <p:blipFill rotWithShape="1">
          <a:blip r:embed="rId3">
            <a:alphaModFix/>
          </a:blip>
          <a:srcRect b="0" l="0" r="0" t="0"/>
          <a:stretch/>
        </p:blipFill>
        <p:spPr>
          <a:xfrm>
            <a:off x="5125453" y="342900"/>
            <a:ext cx="4038600" cy="2274600"/>
          </a:xfrm>
          <a:prstGeom prst="rect">
            <a:avLst/>
          </a:prstGeom>
          <a:noFill/>
          <a:ln>
            <a:noFill/>
          </a:ln>
        </p:spPr>
      </p:pic>
      <p:pic>
        <p:nvPicPr>
          <p:cNvPr id="242" name="Google Shape;242;p39"/>
          <p:cNvPicPr preferRelativeResize="0"/>
          <p:nvPr/>
        </p:nvPicPr>
        <p:blipFill rotWithShape="1">
          <a:blip r:embed="rId4">
            <a:alphaModFix/>
          </a:blip>
          <a:srcRect b="0" l="0" r="0" t="0"/>
          <a:stretch/>
        </p:blipFill>
        <p:spPr>
          <a:xfrm>
            <a:off x="4011529" y="2657958"/>
            <a:ext cx="5124600" cy="2467500"/>
          </a:xfrm>
          <a:prstGeom prst="rect">
            <a:avLst/>
          </a:prstGeom>
          <a:noFill/>
          <a:ln>
            <a:noFill/>
          </a:ln>
        </p:spPr>
      </p:pic>
    </p:spTree>
  </p:cSld>
  <p:clrMapOvr>
    <a:masterClrMapping/>
  </p:clrMapOvr>
  <mc:AlternateContent>
    <mc:Choice Requires="p14">
      <p:transition spd="slow">
        <p14:flip dir="l"/>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6" name="Shape 246"/>
        <p:cNvGrpSpPr/>
        <p:nvPr/>
      </p:nvGrpSpPr>
      <p:grpSpPr>
        <a:xfrm>
          <a:off x="0" y="0"/>
          <a:ext cx="0" cy="0"/>
          <a:chOff x="0" y="0"/>
          <a:chExt cx="0" cy="0"/>
        </a:xfrm>
      </p:grpSpPr>
      <p:sp>
        <p:nvSpPr>
          <p:cNvPr id="247" name="Google Shape;247;p40"/>
          <p:cNvSpPr txBox="1"/>
          <p:nvPr>
            <p:ph type="title"/>
          </p:nvPr>
        </p:nvSpPr>
        <p:spPr>
          <a:xfrm>
            <a:off x="380999" y="1"/>
            <a:ext cx="7068000" cy="628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Paris Accord </a:t>
            </a:r>
            <a:endParaRPr/>
          </a:p>
        </p:txBody>
      </p:sp>
      <p:sp>
        <p:nvSpPr>
          <p:cNvPr id="248" name="Google Shape;248;p40"/>
          <p:cNvSpPr txBox="1"/>
          <p:nvPr>
            <p:ph idx="1" type="body"/>
          </p:nvPr>
        </p:nvSpPr>
        <p:spPr>
          <a:xfrm>
            <a:off x="-16775" y="531075"/>
            <a:ext cx="4038600" cy="4314000"/>
          </a:xfrm>
          <a:prstGeom prst="rect">
            <a:avLst/>
          </a:prstGeom>
        </p:spPr>
        <p:txBody>
          <a:bodyPr anchorCtr="0" anchor="t" bIns="91425" lIns="91425" spcFirstLastPara="1" rIns="91425" wrap="square" tIns="91425">
            <a:noAutofit/>
          </a:bodyPr>
          <a:lstStyle/>
          <a:p>
            <a:pPr indent="-406400" lvl="0" marL="457200" rtl="0" algn="l">
              <a:spcBef>
                <a:spcPts val="560"/>
              </a:spcBef>
              <a:spcAft>
                <a:spcPts val="0"/>
              </a:spcAft>
              <a:buSzPts val="2800"/>
              <a:buChar char="•"/>
            </a:pPr>
            <a:r>
              <a:rPr lang="en"/>
              <a:t>Keep temps below 2</a:t>
            </a:r>
            <a:r>
              <a:rPr baseline="30000" lang="en"/>
              <a:t>o</a:t>
            </a:r>
            <a:r>
              <a:rPr lang="en"/>
              <a:t>C </a:t>
            </a:r>
            <a:endParaRPr/>
          </a:p>
          <a:p>
            <a:pPr indent="-406400" lvl="0" marL="457200" rtl="0" algn="l">
              <a:spcBef>
                <a:spcPts val="0"/>
              </a:spcBef>
              <a:spcAft>
                <a:spcPts val="0"/>
              </a:spcAft>
              <a:buSzPts val="2800"/>
              <a:buChar char="•"/>
            </a:pPr>
            <a:r>
              <a:rPr lang="en"/>
              <a:t>Rich countries pay $100 billion </a:t>
            </a:r>
            <a:endParaRPr/>
          </a:p>
          <a:p>
            <a:pPr indent="-406400" lvl="0" marL="457200" rtl="0" algn="l">
              <a:spcBef>
                <a:spcPts val="0"/>
              </a:spcBef>
              <a:spcAft>
                <a:spcPts val="0"/>
              </a:spcAft>
              <a:buSzPts val="2800"/>
              <a:buChar char="•"/>
            </a:pPr>
            <a:r>
              <a:rPr lang="en"/>
              <a:t>Developed countries take the lead </a:t>
            </a:r>
            <a:endParaRPr/>
          </a:p>
          <a:p>
            <a:pPr indent="-406400" lvl="0" marL="457200" rtl="0" algn="l">
              <a:spcBef>
                <a:spcPts val="0"/>
              </a:spcBef>
              <a:spcAft>
                <a:spcPts val="0"/>
              </a:spcAft>
              <a:buSzPts val="2800"/>
              <a:buChar char="•"/>
            </a:pPr>
            <a:r>
              <a:rPr lang="en"/>
              <a:t>Decrees emissions and increase sinks </a:t>
            </a:r>
            <a:endParaRPr/>
          </a:p>
          <a:p>
            <a:pPr indent="-406400" lvl="0" marL="457200" rtl="0" algn="l">
              <a:spcBef>
                <a:spcPts val="0"/>
              </a:spcBef>
              <a:spcAft>
                <a:spcPts val="0"/>
              </a:spcAft>
              <a:buSzPts val="2800"/>
              <a:buChar char="•"/>
            </a:pPr>
            <a:r>
              <a:rPr lang="en"/>
              <a:t>Review every 5 years </a:t>
            </a:r>
            <a:endParaRPr/>
          </a:p>
          <a:p>
            <a:pPr indent="-406400" lvl="0" marL="457200" rtl="0" algn="l">
              <a:spcBef>
                <a:spcPts val="0"/>
              </a:spcBef>
              <a:spcAft>
                <a:spcPts val="0"/>
              </a:spcAft>
              <a:buSzPts val="2800"/>
              <a:buChar char="•"/>
            </a:pPr>
            <a:r>
              <a:rPr lang="en"/>
              <a:t>Take effect in 2020</a:t>
            </a:r>
            <a:endParaRPr/>
          </a:p>
        </p:txBody>
      </p:sp>
      <p:sp>
        <p:nvSpPr>
          <p:cNvPr id="249" name="Google Shape;249;p40"/>
          <p:cNvSpPr txBox="1"/>
          <p:nvPr>
            <p:ph idx="2" type="body"/>
          </p:nvPr>
        </p:nvSpPr>
        <p:spPr>
          <a:xfrm>
            <a:off x="4648200" y="1257300"/>
            <a:ext cx="4038600" cy="2978700"/>
          </a:xfrm>
          <a:prstGeom prst="rect">
            <a:avLst/>
          </a:prstGeom>
        </p:spPr>
        <p:txBody>
          <a:bodyPr anchorCtr="0" anchor="t" bIns="91425" lIns="91425" spcFirstLastPara="1" rIns="91425" wrap="square" tIns="91425">
            <a:noAutofit/>
          </a:bodyPr>
          <a:lstStyle/>
          <a:p>
            <a:pPr indent="-165100" lvl="0" marL="342900" rtl="0" algn="l">
              <a:spcBef>
                <a:spcPts val="560"/>
              </a:spcBef>
              <a:spcAft>
                <a:spcPts val="1600"/>
              </a:spcAft>
              <a:buNone/>
            </a:pPr>
            <a:r>
              <a:t/>
            </a:r>
            <a:endParaRPr/>
          </a:p>
        </p:txBody>
      </p:sp>
      <p:pic>
        <p:nvPicPr>
          <p:cNvPr id="250" name="Google Shape;250;p40"/>
          <p:cNvPicPr preferRelativeResize="0"/>
          <p:nvPr/>
        </p:nvPicPr>
        <p:blipFill>
          <a:blip r:embed="rId3">
            <a:alphaModFix/>
          </a:blip>
          <a:stretch>
            <a:fillRect/>
          </a:stretch>
        </p:blipFill>
        <p:spPr>
          <a:xfrm>
            <a:off x="4021828" y="0"/>
            <a:ext cx="5021244" cy="51435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4" name="Shape 254"/>
        <p:cNvGrpSpPr/>
        <p:nvPr/>
      </p:nvGrpSpPr>
      <p:grpSpPr>
        <a:xfrm>
          <a:off x="0" y="0"/>
          <a:ext cx="0" cy="0"/>
          <a:chOff x="0" y="0"/>
          <a:chExt cx="0" cy="0"/>
        </a:xfrm>
      </p:grpSpPr>
      <p:sp>
        <p:nvSpPr>
          <p:cNvPr id="255" name="Google Shape;255;p41"/>
          <p:cNvSpPr txBox="1"/>
          <p:nvPr>
            <p:ph type="title"/>
          </p:nvPr>
        </p:nvSpPr>
        <p:spPr>
          <a:xfrm>
            <a:off x="380999" y="1"/>
            <a:ext cx="7068000" cy="628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41"/>
          <p:cNvSpPr txBox="1"/>
          <p:nvPr>
            <p:ph idx="1" type="body"/>
          </p:nvPr>
        </p:nvSpPr>
        <p:spPr>
          <a:xfrm>
            <a:off x="457200" y="1257301"/>
            <a:ext cx="4038600" cy="2978700"/>
          </a:xfrm>
          <a:prstGeom prst="rect">
            <a:avLst/>
          </a:prstGeom>
        </p:spPr>
        <p:txBody>
          <a:bodyPr anchorCtr="0" anchor="t" bIns="91425" lIns="91425" spcFirstLastPara="1" rIns="91425" wrap="square" tIns="91425">
            <a:noAutofit/>
          </a:bodyPr>
          <a:lstStyle/>
          <a:p>
            <a:pPr indent="-165100" lvl="0" marL="342900" rtl="0" algn="l">
              <a:spcBef>
                <a:spcPts val="560"/>
              </a:spcBef>
              <a:spcAft>
                <a:spcPts val="1600"/>
              </a:spcAft>
              <a:buNone/>
            </a:pPr>
            <a:r>
              <a:t/>
            </a:r>
            <a:endParaRPr/>
          </a:p>
        </p:txBody>
      </p:sp>
      <p:sp>
        <p:nvSpPr>
          <p:cNvPr id="257" name="Google Shape;257;p41"/>
          <p:cNvSpPr txBox="1"/>
          <p:nvPr>
            <p:ph idx="2" type="body"/>
          </p:nvPr>
        </p:nvSpPr>
        <p:spPr>
          <a:xfrm>
            <a:off x="4648200" y="1257300"/>
            <a:ext cx="4038600" cy="2978700"/>
          </a:xfrm>
          <a:prstGeom prst="rect">
            <a:avLst/>
          </a:prstGeom>
        </p:spPr>
        <p:txBody>
          <a:bodyPr anchorCtr="0" anchor="t" bIns="91425" lIns="91425" spcFirstLastPara="1" rIns="91425" wrap="square" tIns="91425">
            <a:noAutofit/>
          </a:bodyPr>
          <a:lstStyle/>
          <a:p>
            <a:pPr indent="-165100" lvl="0" marL="342900" rtl="0" algn="l">
              <a:spcBef>
                <a:spcPts val="560"/>
              </a:spcBef>
              <a:spcAft>
                <a:spcPts val="1600"/>
              </a:spcAft>
              <a:buNone/>
            </a:pPr>
            <a:r>
              <a:t/>
            </a:r>
            <a:endParaRPr/>
          </a:p>
        </p:txBody>
      </p:sp>
      <p:pic>
        <p:nvPicPr>
          <p:cNvPr id="258" name="Google Shape;258;p41"/>
          <p:cNvPicPr preferRelativeResize="0"/>
          <p:nvPr/>
        </p:nvPicPr>
        <p:blipFill>
          <a:blip r:embed="rId3">
            <a:alphaModFix/>
          </a:blip>
          <a:stretch>
            <a:fillRect/>
          </a:stretch>
        </p:blipFill>
        <p:spPr>
          <a:xfrm>
            <a:off x="790015" y="0"/>
            <a:ext cx="7563972" cy="514350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2" name="Shape 262"/>
        <p:cNvGrpSpPr/>
        <p:nvPr/>
      </p:nvGrpSpPr>
      <p:grpSpPr>
        <a:xfrm>
          <a:off x="0" y="0"/>
          <a:ext cx="0" cy="0"/>
          <a:chOff x="0" y="0"/>
          <a:chExt cx="0" cy="0"/>
        </a:xfrm>
      </p:grpSpPr>
      <p:sp>
        <p:nvSpPr>
          <p:cNvPr id="263" name="Google Shape;263;p42"/>
          <p:cNvSpPr txBox="1"/>
          <p:nvPr>
            <p:ph type="title"/>
          </p:nvPr>
        </p:nvSpPr>
        <p:spPr>
          <a:xfrm>
            <a:off x="380999" y="1"/>
            <a:ext cx="7068000" cy="62850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chemeClr val="lt1"/>
              </a:buClr>
              <a:buFont typeface="Calibri"/>
              <a:buNone/>
            </a:pPr>
            <a:r>
              <a:rPr b="0" i="0" lang="en" sz="2800" u="none" cap="none" strike="noStrike">
                <a:solidFill>
                  <a:schemeClr val="lt1"/>
                </a:solidFill>
                <a:latin typeface="Calibri"/>
                <a:ea typeface="Calibri"/>
                <a:cs typeface="Calibri"/>
                <a:sym typeface="Calibri"/>
              </a:rPr>
              <a:t>Wind power</a:t>
            </a:r>
            <a:endParaRPr b="0" i="0" sz="2800" u="none" cap="none" strike="noStrike">
              <a:solidFill>
                <a:schemeClr val="lt1"/>
              </a:solidFill>
              <a:latin typeface="Calibri"/>
              <a:ea typeface="Calibri"/>
              <a:cs typeface="Calibri"/>
              <a:sym typeface="Calibri"/>
            </a:endParaRPr>
          </a:p>
        </p:txBody>
      </p:sp>
      <p:pic>
        <p:nvPicPr>
          <p:cNvPr descr="honda-windfarm.jpg" id="264" name="Google Shape;264;p42"/>
          <p:cNvPicPr preferRelativeResize="0"/>
          <p:nvPr>
            <p:ph idx="1" type="body"/>
          </p:nvPr>
        </p:nvPicPr>
        <p:blipFill rotWithShape="1">
          <a:blip r:embed="rId3">
            <a:alphaModFix/>
          </a:blip>
          <a:srcRect b="-23855" l="0" r="0" t="-23855"/>
          <a:stretch/>
        </p:blipFill>
        <p:spPr>
          <a:xfrm>
            <a:off x="76200" y="228600"/>
            <a:ext cx="3029100" cy="2978700"/>
          </a:xfrm>
          <a:prstGeom prst="rect">
            <a:avLst/>
          </a:prstGeom>
          <a:noFill/>
          <a:ln>
            <a:noFill/>
          </a:ln>
        </p:spPr>
      </p:pic>
      <p:sp>
        <p:nvSpPr>
          <p:cNvPr id="265" name="Google Shape;265;p42"/>
          <p:cNvSpPr txBox="1"/>
          <p:nvPr>
            <p:ph idx="2" type="body"/>
          </p:nvPr>
        </p:nvSpPr>
        <p:spPr>
          <a:xfrm>
            <a:off x="4648200" y="742950"/>
            <a:ext cx="4495800" cy="34929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rgbClr val="464646"/>
              </a:buClr>
              <a:buSzPts val="2800"/>
              <a:buFont typeface="Arial"/>
              <a:buChar char="•"/>
            </a:pPr>
            <a:r>
              <a:rPr b="0" i="0" lang="en" sz="2800" u="none" cap="none" strike="noStrike">
                <a:solidFill>
                  <a:srgbClr val="464646"/>
                </a:solidFill>
                <a:latin typeface="Calibri"/>
                <a:ea typeface="Calibri"/>
                <a:cs typeface="Calibri"/>
                <a:sym typeface="Calibri"/>
              </a:rPr>
              <a:t>Wind spins turbine to create electricity</a:t>
            </a:r>
            <a:endParaRPr/>
          </a:p>
          <a:p>
            <a:pPr indent="-342900" lvl="0" marL="342900" marR="0" rtl="0" algn="l">
              <a:spcBef>
                <a:spcPts val="560"/>
              </a:spcBef>
              <a:spcAft>
                <a:spcPts val="0"/>
              </a:spcAft>
              <a:buClr>
                <a:srgbClr val="464646"/>
              </a:buClr>
              <a:buSzPts val="2800"/>
              <a:buFont typeface="Arial"/>
              <a:buChar char="•"/>
            </a:pPr>
            <a:r>
              <a:rPr b="0" i="0" lang="en" sz="2800" u="none" cap="none" strike="noStrike">
                <a:solidFill>
                  <a:srgbClr val="464646"/>
                </a:solidFill>
                <a:latin typeface="Calibri"/>
                <a:ea typeface="Calibri"/>
                <a:cs typeface="Calibri"/>
                <a:sym typeface="Calibri"/>
              </a:rPr>
              <a:t>Risks to birds and bats</a:t>
            </a:r>
            <a:endParaRPr/>
          </a:p>
          <a:p>
            <a:pPr indent="-342900" lvl="0" marL="342900" marR="0" rtl="0" algn="l">
              <a:spcBef>
                <a:spcPts val="560"/>
              </a:spcBef>
              <a:spcAft>
                <a:spcPts val="0"/>
              </a:spcAft>
              <a:buClr>
                <a:srgbClr val="464646"/>
              </a:buClr>
              <a:buSzPts val="2800"/>
              <a:buFont typeface="Arial"/>
              <a:buChar char="•"/>
            </a:pPr>
            <a:r>
              <a:rPr b="0" i="0" lang="en" sz="2800" u="none" cap="none" strike="noStrike">
                <a:solidFill>
                  <a:srgbClr val="464646"/>
                </a:solidFill>
                <a:latin typeface="Calibri"/>
                <a:ea typeface="Calibri"/>
                <a:cs typeface="Calibri"/>
                <a:sym typeface="Calibri"/>
              </a:rPr>
              <a:t>Eyesores?</a:t>
            </a:r>
            <a:endParaRPr/>
          </a:p>
          <a:p>
            <a:pPr indent="-342900" lvl="0" marL="342900" marR="0" rtl="0" algn="l">
              <a:spcBef>
                <a:spcPts val="560"/>
              </a:spcBef>
              <a:spcAft>
                <a:spcPts val="0"/>
              </a:spcAft>
              <a:buClr>
                <a:srgbClr val="464646"/>
              </a:buClr>
              <a:buSzPts val="2800"/>
              <a:buFont typeface="Arial"/>
              <a:buChar char="•"/>
            </a:pPr>
            <a:r>
              <a:rPr b="0" i="0" lang="en" sz="2800" u="none" cap="none" strike="noStrike">
                <a:solidFill>
                  <a:srgbClr val="464646"/>
                </a:solidFill>
                <a:latin typeface="Calibri"/>
                <a:ea typeface="Calibri"/>
                <a:cs typeface="Calibri"/>
                <a:sym typeface="Calibri"/>
              </a:rPr>
              <a:t>Offshore wind farms</a:t>
            </a:r>
            <a:endParaRPr/>
          </a:p>
          <a:p>
            <a:pPr indent="-342900" lvl="0" marL="342900" marR="0" rtl="0" algn="l">
              <a:spcBef>
                <a:spcPts val="560"/>
              </a:spcBef>
              <a:spcAft>
                <a:spcPts val="1600"/>
              </a:spcAft>
              <a:buClr>
                <a:srgbClr val="464646"/>
              </a:buClr>
              <a:buSzPts val="2800"/>
              <a:buFont typeface="Arial"/>
              <a:buChar char="•"/>
            </a:pPr>
            <a:r>
              <a:rPr b="0" i="0" lang="en" sz="2800" u="none" cap="none" strike="noStrike">
                <a:solidFill>
                  <a:srgbClr val="464646"/>
                </a:solidFill>
                <a:latin typeface="Calibri"/>
                <a:ea typeface="Calibri"/>
                <a:cs typeface="Calibri"/>
                <a:sym typeface="Calibri"/>
              </a:rPr>
              <a:t>Wind farms and ag can cohabitate</a:t>
            </a:r>
            <a:endParaRPr b="0" i="0" sz="2800" u="none" cap="none" strike="noStrike">
              <a:solidFill>
                <a:srgbClr val="464646"/>
              </a:solidFill>
              <a:latin typeface="Calibri"/>
              <a:ea typeface="Calibri"/>
              <a:cs typeface="Calibri"/>
              <a:sym typeface="Calibri"/>
            </a:endParaRPr>
          </a:p>
        </p:txBody>
      </p:sp>
      <p:pic>
        <p:nvPicPr>
          <p:cNvPr descr="Australia-wind energy-wind farm.jpg" id="266" name="Google Shape;266;p42"/>
          <p:cNvPicPr preferRelativeResize="0"/>
          <p:nvPr/>
        </p:nvPicPr>
        <p:blipFill rotWithShape="1">
          <a:blip r:embed="rId4">
            <a:alphaModFix/>
          </a:blip>
          <a:srcRect b="0" l="0" r="0" t="0"/>
          <a:stretch/>
        </p:blipFill>
        <p:spPr>
          <a:xfrm>
            <a:off x="0" y="2800350"/>
            <a:ext cx="4572000" cy="20361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 name="Shape 73"/>
        <p:cNvGrpSpPr/>
        <p:nvPr/>
      </p:nvGrpSpPr>
      <p:grpSpPr>
        <a:xfrm>
          <a:off x="0" y="0"/>
          <a:ext cx="0" cy="0"/>
          <a:chOff x="0" y="0"/>
          <a:chExt cx="0" cy="0"/>
        </a:xfrm>
      </p:grpSpPr>
      <p:sp>
        <p:nvSpPr>
          <p:cNvPr id="74" name="Google Shape;74;p16"/>
          <p:cNvSpPr txBox="1"/>
          <p:nvPr>
            <p:ph idx="4294967295" type="title"/>
          </p:nvPr>
        </p:nvSpPr>
        <p:spPr>
          <a:xfrm>
            <a:off x="311700" y="445025"/>
            <a:ext cx="8520600" cy="572700"/>
          </a:xfrm>
          <a:prstGeom prst="rect">
            <a:avLst/>
          </a:prstGeom>
          <a:noFill/>
          <a:ln>
            <a:noFill/>
          </a:ln>
        </p:spPr>
        <p:txBody>
          <a:bodyPr anchorCtr="0" anchor="t" bIns="34275" lIns="91425" spcFirstLastPara="1" rIns="91425" wrap="square" tIns="34275">
            <a:noAutofit/>
          </a:bodyPr>
          <a:lstStyle/>
          <a:p>
            <a:pPr indent="0" lvl="0" marL="0" marR="0" rtl="0" algn="l">
              <a:lnSpc>
                <a:spcPct val="100000"/>
              </a:lnSpc>
              <a:spcBef>
                <a:spcPts val="0"/>
              </a:spcBef>
              <a:spcAft>
                <a:spcPts val="0"/>
              </a:spcAft>
              <a:buClr>
                <a:schemeClr val="dk1"/>
              </a:buClr>
              <a:buFont typeface="Noto Sans Symbols"/>
              <a:buNone/>
            </a:pPr>
            <a:r>
              <a:rPr b="0" i="0" lang="en" sz="3000" u="none" cap="none" strike="noStrike">
                <a:solidFill>
                  <a:schemeClr val="dk1"/>
                </a:solidFill>
                <a:latin typeface="Arial"/>
                <a:ea typeface="Arial"/>
                <a:cs typeface="Arial"/>
                <a:sym typeface="Arial"/>
              </a:rPr>
              <a:t>Keystone Pipeline</a:t>
            </a:r>
            <a:endParaRPr/>
          </a:p>
        </p:txBody>
      </p:sp>
      <p:sp>
        <p:nvSpPr>
          <p:cNvPr id="75" name="Google Shape;75;p16"/>
          <p:cNvSpPr txBox="1"/>
          <p:nvPr>
            <p:ph idx="4294967295" type="body"/>
          </p:nvPr>
        </p:nvSpPr>
        <p:spPr>
          <a:xfrm>
            <a:off x="1485900" y="1200150"/>
            <a:ext cx="3599640" cy="3657420"/>
          </a:xfrm>
          <a:prstGeom prst="rect">
            <a:avLst/>
          </a:prstGeom>
          <a:noFill/>
          <a:ln>
            <a:noFill/>
          </a:ln>
        </p:spPr>
        <p:txBody>
          <a:bodyPr anchorCtr="0" anchor="t" bIns="34275" lIns="91425" spcFirstLastPara="1" rIns="91425" wrap="square" tIns="34275">
            <a:noAutofit/>
          </a:bodyPr>
          <a:lstStyle/>
          <a:p>
            <a:pPr indent="0" lvl="0" marL="0" marR="0" rtl="0" algn="l">
              <a:lnSpc>
                <a:spcPct val="100000"/>
              </a:lnSpc>
              <a:spcBef>
                <a:spcPts val="0"/>
              </a:spcBef>
              <a:spcAft>
                <a:spcPts val="0"/>
              </a:spcAft>
              <a:buClr>
                <a:srgbClr val="93A299"/>
              </a:buClr>
              <a:buSzPts val="1403"/>
              <a:buFont typeface="Arial"/>
              <a:buChar char="•"/>
            </a:pPr>
            <a:r>
              <a:rPr b="0" i="0" lang="en" sz="1650" u="none" cap="none" strike="noStrike">
                <a:solidFill>
                  <a:srgbClr val="000000"/>
                </a:solidFill>
                <a:latin typeface="Arial"/>
                <a:ea typeface="Arial"/>
                <a:cs typeface="Arial"/>
                <a:sym typeface="Arial"/>
              </a:rPr>
              <a:t>Transports unrefined oil from oil sands in Canada (largest producer) to refineries in SE United States</a:t>
            </a:r>
            <a:endParaRPr/>
          </a:p>
          <a:p>
            <a:pPr indent="0" lvl="0" marL="0" marR="0" rtl="0" algn="l">
              <a:lnSpc>
                <a:spcPct val="100000"/>
              </a:lnSpc>
              <a:spcBef>
                <a:spcPts val="329"/>
              </a:spcBef>
              <a:spcAft>
                <a:spcPts val="0"/>
              </a:spcAft>
              <a:buClr>
                <a:srgbClr val="93A299"/>
              </a:buClr>
              <a:buSzPts val="1403"/>
              <a:buFont typeface="Arial"/>
              <a:buChar char="•"/>
            </a:pPr>
            <a:r>
              <a:rPr b="0" i="0" lang="en" sz="1650" u="none" cap="none" strike="noStrike">
                <a:solidFill>
                  <a:srgbClr val="000000"/>
                </a:solidFill>
                <a:latin typeface="Arial"/>
                <a:ea typeface="Arial"/>
                <a:cs typeface="Arial"/>
                <a:sym typeface="Arial"/>
              </a:rPr>
              <a:t>Replaces older pipeline</a:t>
            </a:r>
            <a:endParaRPr/>
          </a:p>
          <a:p>
            <a:pPr indent="0" lvl="0" marL="0" marR="0" rtl="0" algn="l">
              <a:lnSpc>
                <a:spcPct val="100000"/>
              </a:lnSpc>
              <a:spcBef>
                <a:spcPts val="329"/>
              </a:spcBef>
              <a:spcAft>
                <a:spcPts val="0"/>
              </a:spcAft>
              <a:buClr>
                <a:srgbClr val="93A299"/>
              </a:buClr>
              <a:buSzPts val="1403"/>
              <a:buFont typeface="Arial"/>
              <a:buChar char="•"/>
            </a:pPr>
            <a:r>
              <a:rPr b="0" i="0" lang="en" sz="1650" u="none" cap="none" strike="noStrike">
                <a:solidFill>
                  <a:srgbClr val="000000"/>
                </a:solidFill>
                <a:latin typeface="Arial"/>
                <a:ea typeface="Arial"/>
                <a:cs typeface="Arial"/>
                <a:sym typeface="Arial"/>
              </a:rPr>
              <a:t>Allows for higher capacity of oil transport</a:t>
            </a:r>
            <a:endParaRPr/>
          </a:p>
          <a:p>
            <a:pPr indent="0" lvl="0" marL="0" marR="0" rtl="0" algn="l">
              <a:lnSpc>
                <a:spcPct val="100000"/>
              </a:lnSpc>
              <a:spcBef>
                <a:spcPts val="329"/>
              </a:spcBef>
              <a:spcAft>
                <a:spcPts val="0"/>
              </a:spcAft>
              <a:buClr>
                <a:srgbClr val="93A299"/>
              </a:buClr>
              <a:buSzPts val="1403"/>
              <a:buFont typeface="Arial"/>
              <a:buChar char="•"/>
            </a:pPr>
            <a:r>
              <a:rPr b="0" i="0" lang="en" sz="1650" u="none" cap="none" strike="noStrike">
                <a:solidFill>
                  <a:srgbClr val="000000"/>
                </a:solidFill>
                <a:latin typeface="Arial"/>
                <a:ea typeface="Arial"/>
                <a:cs typeface="Arial"/>
                <a:sym typeface="Arial"/>
              </a:rPr>
              <a:t>Possible water contamination – part goes over the Ogallala Aquifer</a:t>
            </a:r>
            <a:endParaRPr/>
          </a:p>
          <a:p>
            <a:pPr indent="0" lvl="0" marL="0" marR="0" rtl="0" algn="l">
              <a:lnSpc>
                <a:spcPct val="100000"/>
              </a:lnSpc>
              <a:spcBef>
                <a:spcPts val="329"/>
              </a:spcBef>
              <a:spcAft>
                <a:spcPts val="0"/>
              </a:spcAft>
              <a:buClr>
                <a:srgbClr val="93A299"/>
              </a:buClr>
              <a:buSzPts val="1403"/>
              <a:buFont typeface="Arial"/>
              <a:buChar char="•"/>
            </a:pPr>
            <a:r>
              <a:rPr b="0" i="0" lang="en" sz="1650" u="none" cap="none" strike="noStrike">
                <a:solidFill>
                  <a:srgbClr val="000000"/>
                </a:solidFill>
                <a:latin typeface="Arial"/>
                <a:ea typeface="Arial"/>
                <a:cs typeface="Arial"/>
                <a:sym typeface="Arial"/>
              </a:rPr>
              <a:t>Habitat degradation issues – goes through sensitive sandhill ecosystem in Nebraska</a:t>
            </a:r>
            <a:endParaRPr/>
          </a:p>
          <a:p>
            <a:pPr indent="0" lvl="0" marL="0" marR="0" rtl="0" algn="l">
              <a:lnSpc>
                <a:spcPct val="100000"/>
              </a:lnSpc>
              <a:spcBef>
                <a:spcPts val="329"/>
              </a:spcBef>
              <a:spcAft>
                <a:spcPts val="0"/>
              </a:spcAft>
              <a:buClr>
                <a:srgbClr val="93A299"/>
              </a:buClr>
              <a:buSzPts val="1403"/>
              <a:buFont typeface="Arial"/>
              <a:buChar char="•"/>
            </a:pPr>
            <a:r>
              <a:rPr b="0" i="0" lang="en" sz="1650" u="none" cap="none" strike="noStrike">
                <a:solidFill>
                  <a:srgbClr val="000000"/>
                </a:solidFill>
                <a:latin typeface="Arial"/>
                <a:ea typeface="Arial"/>
                <a:cs typeface="Arial"/>
                <a:sym typeface="Arial"/>
              </a:rPr>
              <a:t>Less incentive to develop sustainable energy</a:t>
            </a:r>
            <a:endParaRPr/>
          </a:p>
        </p:txBody>
      </p:sp>
      <p:pic>
        <p:nvPicPr>
          <p:cNvPr id="76" name="Google Shape;76;p16"/>
          <p:cNvPicPr preferRelativeResize="0"/>
          <p:nvPr/>
        </p:nvPicPr>
        <p:blipFill rotWithShape="1">
          <a:blip r:embed="rId3">
            <a:alphaModFix/>
          </a:blip>
          <a:srcRect b="0" l="0" r="0" t="0"/>
          <a:stretch/>
        </p:blipFill>
        <p:spPr>
          <a:xfrm>
            <a:off x="5085811" y="800010"/>
            <a:ext cx="2914379" cy="423603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0" name="Shape 270"/>
        <p:cNvGrpSpPr/>
        <p:nvPr/>
      </p:nvGrpSpPr>
      <p:grpSpPr>
        <a:xfrm>
          <a:off x="0" y="0"/>
          <a:ext cx="0" cy="0"/>
          <a:chOff x="0" y="0"/>
          <a:chExt cx="0" cy="0"/>
        </a:xfrm>
      </p:grpSpPr>
      <p:sp>
        <p:nvSpPr>
          <p:cNvPr id="271" name="Google Shape;271;p43"/>
          <p:cNvSpPr txBox="1"/>
          <p:nvPr>
            <p:ph idx="4294967295" type="title"/>
          </p:nvPr>
        </p:nvSpPr>
        <p:spPr>
          <a:xfrm>
            <a:off x="311700" y="445025"/>
            <a:ext cx="8520600" cy="572700"/>
          </a:xfrm>
          <a:prstGeom prst="rect">
            <a:avLst/>
          </a:prstGeom>
          <a:noFill/>
          <a:ln>
            <a:noFill/>
          </a:ln>
        </p:spPr>
        <p:txBody>
          <a:bodyPr anchorCtr="0" anchor="t" bIns="34275" lIns="91425" spcFirstLastPara="1" rIns="91425" wrap="square" tIns="34275">
            <a:noAutofit/>
          </a:bodyPr>
          <a:lstStyle/>
          <a:p>
            <a:pPr indent="0" lvl="0" marL="0" marR="0" rtl="0" algn="l">
              <a:lnSpc>
                <a:spcPct val="100000"/>
              </a:lnSpc>
              <a:spcBef>
                <a:spcPts val="0"/>
              </a:spcBef>
              <a:spcAft>
                <a:spcPts val="0"/>
              </a:spcAft>
              <a:buClr>
                <a:schemeClr val="dk1"/>
              </a:buClr>
              <a:buFont typeface="Noto Sans Symbols"/>
              <a:buNone/>
            </a:pPr>
            <a:r>
              <a:rPr b="0" i="0" lang="en" sz="3000" u="none" cap="none" strike="noStrike">
                <a:solidFill>
                  <a:schemeClr val="dk1"/>
                </a:solidFill>
                <a:latin typeface="Arial"/>
                <a:ea typeface="Arial"/>
                <a:cs typeface="Arial"/>
                <a:sym typeface="Arial"/>
              </a:rPr>
              <a:t>Wind Power</a:t>
            </a:r>
            <a:endParaRPr/>
          </a:p>
        </p:txBody>
      </p:sp>
      <p:sp>
        <p:nvSpPr>
          <p:cNvPr id="272" name="Google Shape;272;p43"/>
          <p:cNvSpPr txBox="1"/>
          <p:nvPr>
            <p:ph idx="4294967295" type="body"/>
          </p:nvPr>
        </p:nvSpPr>
        <p:spPr>
          <a:xfrm>
            <a:off x="311700" y="1152475"/>
            <a:ext cx="8520600" cy="3416400"/>
          </a:xfrm>
          <a:prstGeom prst="rect">
            <a:avLst/>
          </a:prstGeom>
          <a:noFill/>
          <a:ln>
            <a:noFill/>
          </a:ln>
        </p:spPr>
        <p:txBody>
          <a:bodyPr anchorCtr="0" anchor="t" bIns="34275" lIns="91425" spcFirstLastPara="1" rIns="91425" wrap="square" tIns="34275">
            <a:noAutofit/>
          </a:bodyPr>
          <a:lstStyle/>
          <a:p>
            <a:pPr indent="0" lvl="0" marL="0" marR="0" rtl="0" algn="l">
              <a:lnSpc>
                <a:spcPct val="90000"/>
              </a:lnSpc>
              <a:spcBef>
                <a:spcPts val="0"/>
              </a:spcBef>
              <a:spcAft>
                <a:spcPts val="0"/>
              </a:spcAft>
              <a:buClr>
                <a:srgbClr val="93A299"/>
              </a:buClr>
              <a:buSzPts val="1530"/>
              <a:buFont typeface="Arial"/>
              <a:buChar char="•"/>
            </a:pPr>
            <a:r>
              <a:rPr b="0" i="0" lang="en" sz="1800" u="none" cap="none" strike="noStrike">
                <a:solidFill>
                  <a:srgbClr val="000000"/>
                </a:solidFill>
                <a:latin typeface="Arial"/>
                <a:ea typeface="Arial"/>
                <a:cs typeface="Arial"/>
                <a:sym typeface="Arial"/>
              </a:rPr>
              <a:t>Wind spins turbine</a:t>
            </a:r>
            <a:endParaRPr/>
          </a:p>
          <a:p>
            <a:pPr indent="0" lvl="0" marL="0" marR="0" rtl="0" algn="l">
              <a:lnSpc>
                <a:spcPct val="90000"/>
              </a:lnSpc>
              <a:spcBef>
                <a:spcPts val="359"/>
              </a:spcBef>
              <a:spcAft>
                <a:spcPts val="0"/>
              </a:spcAft>
              <a:buClr>
                <a:srgbClr val="93A299"/>
              </a:buClr>
              <a:buSzPts val="1530"/>
              <a:buFont typeface="Arial"/>
              <a:buChar char="•"/>
            </a:pPr>
            <a:r>
              <a:rPr b="0" i="0" lang="en" sz="1800" u="none" cap="none" strike="noStrike">
                <a:solidFill>
                  <a:srgbClr val="000000"/>
                </a:solidFill>
                <a:latin typeface="Arial"/>
                <a:ea typeface="Arial"/>
                <a:cs typeface="Arial"/>
                <a:sym typeface="Arial"/>
              </a:rPr>
              <a:t>Generator produces electricity</a:t>
            </a:r>
            <a:endParaRPr/>
          </a:p>
          <a:p>
            <a:pPr indent="0" lvl="0" marL="0" marR="0" rtl="0" algn="l">
              <a:lnSpc>
                <a:spcPct val="90000"/>
              </a:lnSpc>
              <a:spcBef>
                <a:spcPts val="359"/>
              </a:spcBef>
              <a:spcAft>
                <a:spcPts val="0"/>
              </a:spcAft>
              <a:buClr>
                <a:srgbClr val="93A299"/>
              </a:buClr>
              <a:buSzPts val="1530"/>
              <a:buFont typeface="Arial"/>
              <a:buChar char="•"/>
            </a:pPr>
            <a:r>
              <a:rPr b="0" i="0" lang="en" sz="1800" u="none" cap="none" strike="noStrike">
                <a:solidFill>
                  <a:srgbClr val="000000"/>
                </a:solidFill>
                <a:latin typeface="Arial"/>
                <a:ea typeface="Arial"/>
                <a:cs typeface="Arial"/>
                <a:sym typeface="Arial"/>
              </a:rPr>
              <a:t>Electricity moves through transmission lines</a:t>
            </a:r>
            <a:endParaRPr/>
          </a:p>
          <a:p>
            <a:pPr indent="0" lvl="0" marL="0" marR="0" rtl="0" algn="l">
              <a:lnSpc>
                <a:spcPct val="90000"/>
              </a:lnSpc>
              <a:spcBef>
                <a:spcPts val="359"/>
              </a:spcBef>
              <a:spcAft>
                <a:spcPts val="0"/>
              </a:spcAft>
              <a:buClr>
                <a:srgbClr val="93A299"/>
              </a:buClr>
              <a:buSzPts val="1530"/>
              <a:buFont typeface="Arial"/>
              <a:buChar char="•"/>
            </a:pPr>
            <a:r>
              <a:rPr b="0" i="0" lang="en" sz="1800" u="none" cap="none" strike="noStrike">
                <a:solidFill>
                  <a:srgbClr val="000000"/>
                </a:solidFill>
                <a:latin typeface="Arial"/>
                <a:ea typeface="Arial"/>
                <a:cs typeface="Arial"/>
                <a:sym typeface="Arial"/>
              </a:rPr>
              <a:t>Fastest growing renewable (though solar is close)</a:t>
            </a:r>
            <a:endParaRPr/>
          </a:p>
          <a:p>
            <a:pPr indent="0" lvl="0" marL="0" marR="0" rtl="0" algn="l">
              <a:lnSpc>
                <a:spcPct val="90000"/>
              </a:lnSpc>
              <a:spcBef>
                <a:spcPts val="359"/>
              </a:spcBef>
              <a:spcAft>
                <a:spcPts val="0"/>
              </a:spcAft>
              <a:buClr>
                <a:srgbClr val="93A299"/>
              </a:buClr>
              <a:buSzPts val="1530"/>
              <a:buFont typeface="Arial"/>
              <a:buChar char="•"/>
            </a:pPr>
            <a:r>
              <a:rPr b="0" i="0" lang="en" sz="1800" u="none" cap="none" strike="noStrike">
                <a:solidFill>
                  <a:srgbClr val="000000"/>
                </a:solidFill>
                <a:latin typeface="Arial"/>
                <a:ea typeface="Arial"/>
                <a:cs typeface="Arial"/>
                <a:sym typeface="Arial"/>
              </a:rPr>
              <a:t>Risk to birds – collide with blades (significant, but more deaths attributed to collisions with buildings, predation by house cats, etc.)</a:t>
            </a:r>
            <a:endParaRPr/>
          </a:p>
          <a:p>
            <a:pPr indent="0" lvl="0" marL="0" marR="0" rtl="0" algn="l">
              <a:lnSpc>
                <a:spcPct val="90000"/>
              </a:lnSpc>
              <a:spcBef>
                <a:spcPts val="359"/>
              </a:spcBef>
              <a:spcAft>
                <a:spcPts val="0"/>
              </a:spcAft>
              <a:buClr>
                <a:srgbClr val="93A299"/>
              </a:buClr>
              <a:buSzPts val="1530"/>
              <a:buFont typeface="Arial"/>
              <a:buChar char="•"/>
            </a:pPr>
            <a:r>
              <a:rPr b="0" i="0" lang="en" sz="1800" u="none" cap="none" strike="noStrike">
                <a:solidFill>
                  <a:srgbClr val="000000"/>
                </a:solidFill>
                <a:latin typeface="Arial"/>
                <a:ea typeface="Arial"/>
                <a:cs typeface="Arial"/>
                <a:sym typeface="Arial"/>
              </a:rPr>
              <a:t>Risk to bats – </a:t>
            </a:r>
            <a:br>
              <a:rPr b="0" i="0" lang="en" sz="1800" u="none" cap="none" strike="noStrike">
                <a:solidFill>
                  <a:srgbClr val="000000"/>
                </a:solidFill>
                <a:latin typeface="Arial"/>
                <a:ea typeface="Arial"/>
                <a:cs typeface="Arial"/>
                <a:sym typeface="Arial"/>
              </a:rPr>
            </a:br>
            <a:r>
              <a:rPr b="0" i="0" lang="en" sz="1800" u="none" cap="none" strike="noStrike">
                <a:solidFill>
                  <a:srgbClr val="000000"/>
                </a:solidFill>
                <a:latin typeface="Arial"/>
                <a:ea typeface="Arial"/>
                <a:cs typeface="Arial"/>
                <a:sym typeface="Arial"/>
              </a:rPr>
              <a:t>decreased pressure </a:t>
            </a:r>
            <a:br>
              <a:rPr b="0" i="0" lang="en" sz="1800" u="none" cap="none" strike="noStrike">
                <a:solidFill>
                  <a:srgbClr val="000000"/>
                </a:solidFill>
                <a:latin typeface="Arial"/>
                <a:ea typeface="Arial"/>
                <a:cs typeface="Arial"/>
                <a:sym typeface="Arial"/>
              </a:rPr>
            </a:br>
            <a:r>
              <a:rPr b="0" i="0" lang="en" sz="1800" u="none" cap="none" strike="noStrike">
                <a:solidFill>
                  <a:srgbClr val="000000"/>
                </a:solidFill>
                <a:latin typeface="Arial"/>
                <a:ea typeface="Arial"/>
                <a:cs typeface="Arial"/>
                <a:sym typeface="Arial"/>
              </a:rPr>
              <a:t>around blades causes </a:t>
            </a:r>
            <a:br>
              <a:rPr b="0" i="0" lang="en" sz="1800" u="none" cap="none" strike="noStrike">
                <a:solidFill>
                  <a:srgbClr val="000000"/>
                </a:solidFill>
                <a:latin typeface="Arial"/>
                <a:ea typeface="Arial"/>
                <a:cs typeface="Arial"/>
                <a:sym typeface="Arial"/>
              </a:rPr>
            </a:br>
            <a:r>
              <a:rPr b="0" i="0" lang="en" sz="1800" u="none" cap="none" strike="noStrike">
                <a:solidFill>
                  <a:srgbClr val="000000"/>
                </a:solidFill>
                <a:latin typeface="Arial"/>
                <a:ea typeface="Arial"/>
                <a:cs typeface="Arial"/>
                <a:sym typeface="Arial"/>
              </a:rPr>
              <a:t>capillaries in lungs to</a:t>
            </a:r>
            <a:br>
              <a:rPr b="0" i="0" lang="en" sz="1800" u="none" cap="none" strike="noStrike">
                <a:solidFill>
                  <a:srgbClr val="000000"/>
                </a:solidFill>
                <a:latin typeface="Arial"/>
                <a:ea typeface="Arial"/>
                <a:cs typeface="Arial"/>
                <a:sym typeface="Arial"/>
              </a:rPr>
            </a:br>
            <a:r>
              <a:rPr b="0" i="0" lang="en" sz="1800" u="none" cap="none" strike="noStrike">
                <a:solidFill>
                  <a:srgbClr val="000000"/>
                </a:solidFill>
                <a:latin typeface="Arial"/>
                <a:ea typeface="Arial"/>
                <a:cs typeface="Arial"/>
                <a:sym typeface="Arial"/>
              </a:rPr>
              <a:t>rupture</a:t>
            </a:r>
            <a:endParaRPr/>
          </a:p>
          <a:p>
            <a:pPr indent="0" lvl="0" marL="0" marR="0" rtl="0" algn="l">
              <a:lnSpc>
                <a:spcPct val="90000"/>
              </a:lnSpc>
              <a:spcBef>
                <a:spcPts val="359"/>
              </a:spcBef>
              <a:spcAft>
                <a:spcPts val="0"/>
              </a:spcAft>
              <a:buClr>
                <a:srgbClr val="93A299"/>
              </a:buClr>
              <a:buSzPts val="1530"/>
              <a:buFont typeface="Arial"/>
              <a:buChar char="•"/>
            </a:pPr>
            <a:r>
              <a:rPr b="0" i="0" lang="en" sz="1800" u="none" cap="none" strike="noStrike">
                <a:solidFill>
                  <a:srgbClr val="000000"/>
                </a:solidFill>
                <a:latin typeface="Arial"/>
                <a:ea typeface="Arial"/>
                <a:cs typeface="Arial"/>
                <a:sym typeface="Arial"/>
              </a:rPr>
              <a:t>Possible math question?</a:t>
            </a:r>
            <a:endParaRPr/>
          </a:p>
        </p:txBody>
      </p:sp>
      <p:pic>
        <p:nvPicPr>
          <p:cNvPr id="273" name="Google Shape;273;p43"/>
          <p:cNvPicPr preferRelativeResize="0"/>
          <p:nvPr/>
        </p:nvPicPr>
        <p:blipFill rotWithShape="1">
          <a:blip r:embed="rId3">
            <a:alphaModFix/>
          </a:blip>
          <a:srcRect b="0" l="0" r="0" t="0"/>
          <a:stretch/>
        </p:blipFill>
        <p:spPr>
          <a:xfrm>
            <a:off x="5315040" y="114210"/>
            <a:ext cx="2514240" cy="1692900"/>
          </a:xfrm>
          <a:prstGeom prst="rect">
            <a:avLst/>
          </a:prstGeom>
          <a:noFill/>
          <a:ln>
            <a:noFill/>
          </a:ln>
        </p:spPr>
      </p:pic>
      <p:pic>
        <p:nvPicPr>
          <p:cNvPr id="274" name="Google Shape;274;p43"/>
          <p:cNvPicPr preferRelativeResize="0"/>
          <p:nvPr/>
        </p:nvPicPr>
        <p:blipFill rotWithShape="1">
          <a:blip r:embed="rId4">
            <a:alphaModFix/>
          </a:blip>
          <a:srcRect b="0" l="0" r="0" t="0"/>
          <a:stretch/>
        </p:blipFill>
        <p:spPr>
          <a:xfrm>
            <a:off x="4271490" y="3143340"/>
            <a:ext cx="3696030" cy="177849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8" name="Shape 278"/>
        <p:cNvGrpSpPr/>
        <p:nvPr/>
      </p:nvGrpSpPr>
      <p:grpSpPr>
        <a:xfrm>
          <a:off x="0" y="0"/>
          <a:ext cx="0" cy="0"/>
          <a:chOff x="0" y="0"/>
          <a:chExt cx="0" cy="0"/>
        </a:xfrm>
      </p:grpSpPr>
      <p:pic>
        <p:nvPicPr>
          <p:cNvPr id="279" name="Google Shape;279;p44"/>
          <p:cNvPicPr preferRelativeResize="0"/>
          <p:nvPr/>
        </p:nvPicPr>
        <p:blipFill rotWithShape="1">
          <a:blip r:embed="rId3">
            <a:alphaModFix/>
          </a:blip>
          <a:srcRect b="0" l="0" r="0" t="0"/>
          <a:stretch/>
        </p:blipFill>
        <p:spPr>
          <a:xfrm>
            <a:off x="2457359" y="400141"/>
            <a:ext cx="3964410" cy="445040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3" name="Shape 283"/>
        <p:cNvGrpSpPr/>
        <p:nvPr/>
      </p:nvGrpSpPr>
      <p:grpSpPr>
        <a:xfrm>
          <a:off x="0" y="0"/>
          <a:ext cx="0" cy="0"/>
          <a:chOff x="0" y="0"/>
          <a:chExt cx="0" cy="0"/>
        </a:xfrm>
      </p:grpSpPr>
      <p:pic>
        <p:nvPicPr>
          <p:cNvPr id="284" name="Google Shape;284;p45"/>
          <p:cNvPicPr preferRelativeResize="0"/>
          <p:nvPr/>
        </p:nvPicPr>
        <p:blipFill rotWithShape="1">
          <a:blip r:embed="rId3">
            <a:alphaModFix/>
          </a:blip>
          <a:srcRect b="0" l="0" r="0" t="0"/>
          <a:stretch/>
        </p:blipFill>
        <p:spPr>
          <a:xfrm>
            <a:off x="1428660" y="228691"/>
            <a:ext cx="6343380" cy="479195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8" name="Shape 288"/>
        <p:cNvGrpSpPr/>
        <p:nvPr/>
      </p:nvGrpSpPr>
      <p:grpSpPr>
        <a:xfrm>
          <a:off x="0" y="0"/>
          <a:ext cx="0" cy="0"/>
          <a:chOff x="0" y="0"/>
          <a:chExt cx="0" cy="0"/>
        </a:xfrm>
      </p:grpSpPr>
      <p:sp>
        <p:nvSpPr>
          <p:cNvPr id="289" name="Google Shape;289;p46"/>
          <p:cNvSpPr txBox="1"/>
          <p:nvPr>
            <p:ph type="title"/>
          </p:nvPr>
        </p:nvSpPr>
        <p:spPr>
          <a:xfrm>
            <a:off x="380999" y="1"/>
            <a:ext cx="7068000" cy="62850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chemeClr val="lt1"/>
              </a:buClr>
              <a:buFont typeface="Calibri"/>
              <a:buNone/>
            </a:pPr>
            <a:r>
              <a:rPr lang="en"/>
              <a:t>Hurricanes							</a:t>
            </a:r>
            <a:r>
              <a:rPr lang="en" u="sng">
                <a:solidFill>
                  <a:schemeClr val="hlink"/>
                </a:solidFill>
                <a:hlinkClick r:id="rId3"/>
              </a:rPr>
              <a:t>Coriolis Effect</a:t>
            </a:r>
            <a:r>
              <a:rPr lang="en"/>
              <a:t>  </a:t>
            </a:r>
            <a:endParaRPr b="0" i="0" sz="2800" u="none" cap="none" strike="noStrike">
              <a:solidFill>
                <a:schemeClr val="lt1"/>
              </a:solidFill>
              <a:latin typeface="Calibri"/>
              <a:ea typeface="Calibri"/>
              <a:cs typeface="Calibri"/>
              <a:sym typeface="Calibri"/>
            </a:endParaRPr>
          </a:p>
        </p:txBody>
      </p:sp>
      <p:sp>
        <p:nvSpPr>
          <p:cNvPr id="290" name="Google Shape;290;p46"/>
          <p:cNvSpPr txBox="1"/>
          <p:nvPr>
            <p:ph idx="2" type="body"/>
          </p:nvPr>
        </p:nvSpPr>
        <p:spPr>
          <a:xfrm>
            <a:off x="4648200" y="536075"/>
            <a:ext cx="4495800" cy="3537000"/>
          </a:xfrm>
          <a:prstGeom prst="rect">
            <a:avLst/>
          </a:prstGeom>
          <a:noFill/>
          <a:ln>
            <a:noFill/>
          </a:ln>
        </p:spPr>
        <p:txBody>
          <a:bodyPr anchorCtr="0" anchor="t" bIns="45700" lIns="91425" spcFirstLastPara="1" rIns="91425" wrap="square" tIns="45700">
            <a:noAutofit/>
          </a:bodyPr>
          <a:lstStyle/>
          <a:p>
            <a:pPr indent="-279400" lvl="0" marL="342900" marR="0" rtl="0" algn="l">
              <a:lnSpc>
                <a:spcPct val="100000"/>
              </a:lnSpc>
              <a:spcBef>
                <a:spcPts val="560"/>
              </a:spcBef>
              <a:spcAft>
                <a:spcPts val="0"/>
              </a:spcAft>
              <a:buClr>
                <a:srgbClr val="464646"/>
              </a:buClr>
              <a:buSzPts val="1800"/>
              <a:buFont typeface="Arial"/>
              <a:buChar char="•"/>
            </a:pPr>
            <a:r>
              <a:rPr lang="en" sz="1800"/>
              <a:t>Major hurricanes have been increasing in severity due to climate change</a:t>
            </a:r>
            <a:endParaRPr sz="1800"/>
          </a:p>
          <a:p>
            <a:pPr indent="-279400" lvl="0" marL="342900" marR="0" rtl="0" algn="l">
              <a:lnSpc>
                <a:spcPct val="100000"/>
              </a:lnSpc>
              <a:spcBef>
                <a:spcPts val="1600"/>
              </a:spcBef>
              <a:spcAft>
                <a:spcPts val="0"/>
              </a:spcAft>
              <a:buClr>
                <a:srgbClr val="464646"/>
              </a:buClr>
              <a:buSzPts val="1800"/>
              <a:buFont typeface="Arial"/>
              <a:buChar char="•"/>
            </a:pPr>
            <a:r>
              <a:rPr lang="en" sz="1800"/>
              <a:t>Sandy: New York; Katrina: Off coast of Mississippi and Louisiana </a:t>
            </a:r>
            <a:endParaRPr sz="1800"/>
          </a:p>
          <a:p>
            <a:pPr indent="-279400" lvl="0" marL="342900" marR="0" rtl="0" algn="l">
              <a:lnSpc>
                <a:spcPct val="100000"/>
              </a:lnSpc>
              <a:spcBef>
                <a:spcPts val="1600"/>
              </a:spcBef>
              <a:spcAft>
                <a:spcPts val="0"/>
              </a:spcAft>
              <a:buClr>
                <a:srgbClr val="464646"/>
              </a:buClr>
              <a:buSzPts val="1800"/>
              <a:buFont typeface="Arial"/>
              <a:buChar char="•"/>
            </a:pPr>
            <a:r>
              <a:rPr lang="en" sz="1800"/>
              <a:t>Katrina: Levees failed and major portions of region flooded, poorest hit regions caused massive environmental refugees </a:t>
            </a:r>
            <a:endParaRPr sz="1800"/>
          </a:p>
          <a:p>
            <a:pPr indent="-279400" lvl="0" marL="342900" marR="0" rtl="0" algn="l">
              <a:lnSpc>
                <a:spcPct val="100000"/>
              </a:lnSpc>
              <a:spcBef>
                <a:spcPts val="1600"/>
              </a:spcBef>
              <a:spcAft>
                <a:spcPts val="1600"/>
              </a:spcAft>
              <a:buClr>
                <a:srgbClr val="464646"/>
              </a:buClr>
              <a:buSzPts val="1800"/>
              <a:buFont typeface="Arial"/>
              <a:buChar char="•"/>
            </a:pPr>
            <a:r>
              <a:rPr lang="en" sz="1800"/>
              <a:t>Ecological impacts included flooded terrestrial habitats, habitat destruction, barrier islands are made to protect coastal regions - we are doing major damage to these areas due to construction which also leads to erosion. </a:t>
            </a:r>
            <a:endParaRPr sz="1800"/>
          </a:p>
        </p:txBody>
      </p:sp>
      <p:pic>
        <p:nvPicPr>
          <p:cNvPr id="291" name="Google Shape;291;p46"/>
          <p:cNvPicPr preferRelativeResize="0"/>
          <p:nvPr/>
        </p:nvPicPr>
        <p:blipFill>
          <a:blip r:embed="rId4">
            <a:alphaModFix/>
          </a:blip>
          <a:stretch>
            <a:fillRect/>
          </a:stretch>
        </p:blipFill>
        <p:spPr>
          <a:xfrm>
            <a:off x="1061225" y="3076000"/>
            <a:ext cx="3680475" cy="1924050"/>
          </a:xfrm>
          <a:prstGeom prst="rect">
            <a:avLst/>
          </a:prstGeom>
          <a:noFill/>
          <a:ln>
            <a:noFill/>
          </a:ln>
        </p:spPr>
      </p:pic>
      <p:pic>
        <p:nvPicPr>
          <p:cNvPr id="292" name="Google Shape;292;p46"/>
          <p:cNvPicPr preferRelativeResize="0"/>
          <p:nvPr/>
        </p:nvPicPr>
        <p:blipFill>
          <a:blip r:embed="rId5">
            <a:alphaModFix/>
          </a:blip>
          <a:stretch>
            <a:fillRect/>
          </a:stretch>
        </p:blipFill>
        <p:spPr>
          <a:xfrm>
            <a:off x="152400" y="780901"/>
            <a:ext cx="3717618" cy="21427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296" name="Shape 296"/>
        <p:cNvGrpSpPr/>
        <p:nvPr/>
      </p:nvGrpSpPr>
      <p:grpSpPr>
        <a:xfrm>
          <a:off x="0" y="0"/>
          <a:ext cx="0" cy="0"/>
          <a:chOff x="0" y="0"/>
          <a:chExt cx="0" cy="0"/>
        </a:xfrm>
      </p:grpSpPr>
      <p:sp>
        <p:nvSpPr>
          <p:cNvPr id="297" name="Google Shape;297;p4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Font typeface="Arial"/>
              <a:buNone/>
            </a:pPr>
            <a:r>
              <a:rPr b="1" i="0" lang="en" sz="1800" u="none" cap="none" strike="noStrike">
                <a:solidFill>
                  <a:srgbClr val="000000"/>
                </a:solidFill>
                <a:latin typeface="Arial"/>
                <a:ea typeface="Arial"/>
                <a:cs typeface="Arial"/>
                <a:sym typeface="Arial"/>
              </a:rPr>
              <a:t>Extreme Weather</a:t>
            </a:r>
            <a:endParaRPr/>
          </a:p>
        </p:txBody>
      </p:sp>
      <p:sp>
        <p:nvSpPr>
          <p:cNvPr id="298" name="Google Shape;298;p4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0" lvl="0" marL="0" marR="0" rtl="0" algn="l">
              <a:lnSpc>
                <a:spcPct val="136363"/>
              </a:lnSpc>
              <a:spcBef>
                <a:spcPts val="0"/>
              </a:spcBef>
              <a:spcAft>
                <a:spcPts val="0"/>
              </a:spcAft>
              <a:buClr>
                <a:schemeClr val="dk1"/>
              </a:buClr>
              <a:buFont typeface="Arial"/>
              <a:buNone/>
            </a:pPr>
            <a:r>
              <a:rPr b="0" i="0" lang="en" u="none" cap="none" strike="noStrike">
                <a:solidFill>
                  <a:srgbClr val="6E6E6E"/>
                </a:solidFill>
                <a:latin typeface="Arial"/>
                <a:ea typeface="Arial"/>
                <a:cs typeface="Arial"/>
                <a:sym typeface="Arial"/>
              </a:rPr>
              <a:t>The U.S. suffered through a severe </a:t>
            </a:r>
            <a:r>
              <a:rPr b="0" i="0" lang="en" u="sng" cap="none" strike="noStrike">
                <a:solidFill>
                  <a:schemeClr val="hlink"/>
                </a:solidFill>
                <a:latin typeface="Arial"/>
                <a:ea typeface="Arial"/>
                <a:cs typeface="Arial"/>
                <a:sym typeface="Arial"/>
                <a:hlinkClick r:id="rId3"/>
              </a:rPr>
              <a:t>heat wave</a:t>
            </a:r>
            <a:r>
              <a:rPr b="0" i="0" lang="en" u="none" cap="none" strike="noStrike">
                <a:solidFill>
                  <a:srgbClr val="6E6E6E"/>
                </a:solidFill>
                <a:latin typeface="Arial"/>
                <a:ea typeface="Arial"/>
                <a:cs typeface="Arial"/>
                <a:sym typeface="Arial"/>
              </a:rPr>
              <a:t>, the </a:t>
            </a:r>
            <a:r>
              <a:rPr b="0" i="0" lang="en" u="sng" cap="none" strike="noStrike">
                <a:solidFill>
                  <a:schemeClr val="hlink"/>
                </a:solidFill>
                <a:latin typeface="Arial"/>
                <a:ea typeface="Arial"/>
                <a:cs typeface="Arial"/>
                <a:sym typeface="Arial"/>
                <a:hlinkClick r:id="rId4"/>
              </a:rPr>
              <a:t>worst drought</a:t>
            </a:r>
            <a:r>
              <a:rPr b="0" i="0" lang="en" u="none" cap="none" strike="noStrike">
                <a:solidFill>
                  <a:srgbClr val="6E6E6E"/>
                </a:solidFill>
                <a:latin typeface="Arial"/>
                <a:ea typeface="Arial"/>
                <a:cs typeface="Arial"/>
                <a:sym typeface="Arial"/>
              </a:rPr>
              <a:t> since 1988, and a raging </a:t>
            </a:r>
            <a:r>
              <a:rPr b="0" i="0" lang="en" u="sng" cap="none" strike="noStrike">
                <a:solidFill>
                  <a:schemeClr val="hlink"/>
                </a:solidFill>
                <a:latin typeface="Arial"/>
                <a:ea typeface="Arial"/>
                <a:cs typeface="Arial"/>
                <a:sym typeface="Arial"/>
                <a:hlinkClick r:id="rId5"/>
              </a:rPr>
              <a:t>wildfire</a:t>
            </a:r>
            <a:r>
              <a:rPr b="0" i="0" lang="en" u="none" cap="none" strike="noStrike">
                <a:solidFill>
                  <a:srgbClr val="6E6E6E"/>
                </a:solidFill>
                <a:latin typeface="Arial"/>
                <a:ea typeface="Arial"/>
                <a:cs typeface="Arial"/>
                <a:sym typeface="Arial"/>
              </a:rPr>
              <a:t> season. Outside of the U.S., other nations also experienced extreme weather, and the Philippines was recently hit by </a:t>
            </a:r>
            <a:r>
              <a:rPr b="0" i="0" lang="en" u="sng" cap="none" strike="noStrike">
                <a:solidFill>
                  <a:schemeClr val="hlink"/>
                </a:solidFill>
                <a:latin typeface="Arial"/>
                <a:ea typeface="Arial"/>
                <a:cs typeface="Arial"/>
                <a:sym typeface="Arial"/>
                <a:hlinkClick r:id="rId6"/>
              </a:rPr>
              <a:t>Typhoon Bopha</a:t>
            </a:r>
            <a:r>
              <a:rPr b="0" i="0" lang="en" u="none" cap="none" strike="noStrike">
                <a:solidFill>
                  <a:srgbClr val="6E6E6E"/>
                </a:solidFill>
                <a:latin typeface="Arial"/>
                <a:ea typeface="Arial"/>
                <a:cs typeface="Arial"/>
                <a:sym typeface="Arial"/>
              </a:rPr>
              <a:t>, which killed over 1,000 people. Many researchers are connecting the dots between </a:t>
            </a:r>
            <a:r>
              <a:rPr b="0" i="0" lang="en" u="sng" cap="none" strike="noStrike">
                <a:solidFill>
                  <a:schemeClr val="hlink"/>
                </a:solidFill>
                <a:latin typeface="Arial"/>
                <a:ea typeface="Arial"/>
                <a:cs typeface="Arial"/>
                <a:sym typeface="Arial"/>
                <a:hlinkClick r:id="rId7"/>
              </a:rPr>
              <a:t>some extreme weather trends and climate change</a:t>
            </a:r>
            <a:r>
              <a:rPr b="0" i="0" lang="en" u="none" cap="none" strike="noStrike">
                <a:solidFill>
                  <a:srgbClr val="6E6E6E"/>
                </a:solidFill>
                <a:latin typeface="Arial"/>
                <a:ea typeface="Arial"/>
                <a:cs typeface="Arial"/>
                <a:sym typeface="Arial"/>
              </a:rPr>
              <a:t>. This year, NASA scientist James Hansen blamed three past heat waves on climate change, warning, "There is still time to act and avoid a worsening climate, but we are wasting precious time."</a:t>
            </a:r>
            <a:endParaRPr/>
          </a:p>
          <a:p>
            <a:pPr indent="0" lvl="0" marL="0" marR="0" rtl="0" algn="l">
              <a:lnSpc>
                <a:spcPct val="115000"/>
              </a:lnSpc>
              <a:spcBef>
                <a:spcPts val="1500"/>
              </a:spcBef>
              <a:spcAft>
                <a:spcPts val="0"/>
              </a:spcAft>
              <a:buClr>
                <a:schemeClr val="dk1"/>
              </a:buClr>
              <a:buFont typeface="Arial"/>
              <a:buNone/>
            </a:pPr>
            <a:r>
              <a:t/>
            </a:r>
            <a:endParaRPr b="0" i="0" sz="1100" u="none" cap="none" strike="noStrike">
              <a:solidFill>
                <a:srgbClr val="6E6E6E"/>
              </a:solidFill>
              <a:highlight>
                <a:srgbClr val="0D0D0D"/>
              </a:highlight>
              <a:latin typeface="Arial"/>
              <a:ea typeface="Arial"/>
              <a:cs typeface="Arial"/>
              <a:sym typeface="Arial"/>
            </a:endParaRPr>
          </a:p>
          <a:p>
            <a:pPr indent="0" lvl="0" marL="0" marR="0" rtl="0" algn="l">
              <a:lnSpc>
                <a:spcPct val="115000"/>
              </a:lnSpc>
              <a:spcBef>
                <a:spcPts val="0"/>
              </a:spcBef>
              <a:spcAft>
                <a:spcPts val="0"/>
              </a:spcAft>
              <a:buClr>
                <a:schemeClr val="dk2"/>
              </a:buClr>
              <a:buFont typeface="Arial"/>
              <a:buNone/>
            </a:pPr>
            <a:r>
              <a:t/>
            </a:r>
            <a:endParaRPr b="0" i="0" sz="1800" u="none" cap="none" strike="noStrike">
              <a:solidFill>
                <a:schemeClr val="dk2"/>
              </a:solidFill>
              <a:latin typeface="Arial"/>
              <a:ea typeface="Arial"/>
              <a:cs typeface="Arial"/>
              <a:sym typeface="Arial"/>
            </a:endParaRPr>
          </a:p>
        </p:txBody>
      </p:sp>
    </p:spTree>
  </p:cSld>
  <p:clrMapOvr>
    <a:masterClrMapping/>
  </p:clrMapOvr>
  <p:transition spd="slow">
    <p:fade thruBlk="1"/>
  </p:transition>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302" name="Shape 302"/>
        <p:cNvGrpSpPr/>
        <p:nvPr/>
      </p:nvGrpSpPr>
      <p:grpSpPr>
        <a:xfrm>
          <a:off x="0" y="0"/>
          <a:ext cx="0" cy="0"/>
          <a:chOff x="0" y="0"/>
          <a:chExt cx="0" cy="0"/>
        </a:xfrm>
      </p:grpSpPr>
      <p:sp>
        <p:nvSpPr>
          <p:cNvPr id="303" name="Google Shape;303;p4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Font typeface="Arial"/>
              <a:buNone/>
            </a:pPr>
            <a:r>
              <a:rPr b="1" i="0" lang="en" sz="1800" u="none" cap="none" strike="noStrike">
                <a:solidFill>
                  <a:srgbClr val="000000"/>
                </a:solidFill>
                <a:latin typeface="Arial"/>
                <a:ea typeface="Arial"/>
                <a:cs typeface="Arial"/>
                <a:sym typeface="Arial"/>
              </a:rPr>
              <a:t>East Coast Hurricane And Earthquake</a:t>
            </a:r>
            <a:endParaRPr/>
          </a:p>
        </p:txBody>
      </p:sp>
      <p:sp>
        <p:nvSpPr>
          <p:cNvPr id="304" name="Google Shape;304;p4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2"/>
              </a:buClr>
              <a:buFont typeface="Arial"/>
              <a:buNone/>
            </a:pPr>
            <a:r>
              <a:rPr b="0" i="0" lang="en" u="none" cap="none" strike="noStrike">
                <a:solidFill>
                  <a:srgbClr val="000000"/>
                </a:solidFill>
                <a:latin typeface="Arial"/>
                <a:ea typeface="Arial"/>
                <a:cs typeface="Arial"/>
                <a:sym typeface="Arial"/>
              </a:rPr>
              <a:t>In late August, a </a:t>
            </a:r>
            <a:r>
              <a:rPr b="0" i="0" lang="en" u="sng" cap="none" strike="noStrike">
                <a:solidFill>
                  <a:schemeClr val="hlink"/>
                </a:solidFill>
                <a:latin typeface="Arial"/>
                <a:ea typeface="Arial"/>
                <a:cs typeface="Arial"/>
                <a:sym typeface="Arial"/>
                <a:hlinkClick r:id="rId3"/>
              </a:rPr>
              <a:t>5.8 magnitude earthquake struck in Virginia</a:t>
            </a:r>
            <a:r>
              <a:rPr b="0" i="0" lang="en" u="none" cap="none" strike="noStrike">
                <a:solidFill>
                  <a:srgbClr val="000000"/>
                </a:solidFill>
                <a:latin typeface="Arial"/>
                <a:ea typeface="Arial"/>
                <a:cs typeface="Arial"/>
                <a:sym typeface="Arial"/>
              </a:rPr>
              <a:t>, rattling the nation's capital. It was also felt in New York City. </a:t>
            </a:r>
            <a:r>
              <a:rPr b="0" i="0" lang="en" u="sng" cap="none" strike="noStrike">
                <a:solidFill>
                  <a:schemeClr val="hlink"/>
                </a:solidFill>
                <a:latin typeface="Arial"/>
                <a:ea typeface="Arial"/>
                <a:cs typeface="Arial"/>
                <a:sym typeface="Arial"/>
                <a:hlinkClick r:id="rId4"/>
              </a:rPr>
              <a:t>The Washington Monument</a:t>
            </a:r>
            <a:r>
              <a:rPr b="0" i="0" lang="en" u="none" cap="none" strike="noStrike">
                <a:solidFill>
                  <a:srgbClr val="000000"/>
                </a:solidFill>
                <a:latin typeface="Arial"/>
                <a:ea typeface="Arial"/>
                <a:cs typeface="Arial"/>
                <a:sym typeface="Arial"/>
              </a:rPr>
              <a:t> and the Washington National Cathedral both sustained damage in the quake. Within a week, </a:t>
            </a:r>
            <a:r>
              <a:rPr b="0" i="0" lang="en" u="sng" cap="none" strike="noStrike">
                <a:solidFill>
                  <a:schemeClr val="hlink"/>
                </a:solidFill>
                <a:latin typeface="Arial"/>
                <a:ea typeface="Arial"/>
                <a:cs typeface="Arial"/>
                <a:sym typeface="Arial"/>
                <a:hlinkClick r:id="rId5"/>
              </a:rPr>
              <a:t>Hurricane Irene hit the East Coast of the U.S.</a:t>
            </a:r>
            <a:r>
              <a:rPr b="0" i="0" lang="en" u="none" cap="none" strike="noStrike">
                <a:solidFill>
                  <a:srgbClr val="000000"/>
                </a:solidFill>
                <a:latin typeface="Arial"/>
                <a:ea typeface="Arial"/>
                <a:cs typeface="Arial"/>
                <a:sym typeface="Arial"/>
              </a:rPr>
              <a:t> Although the hurricane made landfall near New York City, the damage there was much less than expected. Unfortunately, damage was much more severe in Upstate New York and Vermont. The cost of the damage in Vermont alone has been estimated to be as much as $100 million.</a:t>
            </a:r>
            <a:endParaRPr/>
          </a:p>
        </p:txBody>
      </p:sp>
    </p:spTree>
  </p:cSld>
  <p:clrMapOvr>
    <a:masterClrMapping/>
  </p:clrMapOvr>
  <p:transition spd="slow">
    <p:fade thruBlk="1"/>
  </p:transition>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308" name="Shape 308"/>
        <p:cNvGrpSpPr/>
        <p:nvPr/>
      </p:nvGrpSpPr>
      <p:grpSpPr>
        <a:xfrm>
          <a:off x="0" y="0"/>
          <a:ext cx="0" cy="0"/>
          <a:chOff x="0" y="0"/>
          <a:chExt cx="0" cy="0"/>
        </a:xfrm>
      </p:grpSpPr>
      <p:sp>
        <p:nvSpPr>
          <p:cNvPr id="309" name="Google Shape;309;p4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Font typeface="Arial"/>
              <a:buNone/>
            </a:pPr>
            <a:r>
              <a:rPr b="1" i="0" lang="en" sz="1800" u="none" cap="none" strike="noStrike">
                <a:solidFill>
                  <a:srgbClr val="000000"/>
                </a:solidFill>
                <a:latin typeface="Arial"/>
                <a:ea typeface="Arial"/>
                <a:cs typeface="Arial"/>
                <a:sym typeface="Arial"/>
              </a:rPr>
              <a:t>Superstorm Sandy</a:t>
            </a:r>
            <a:endParaRPr/>
          </a:p>
        </p:txBody>
      </p:sp>
      <p:sp>
        <p:nvSpPr>
          <p:cNvPr id="310" name="Google Shape;310;p4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2"/>
              </a:buClr>
              <a:buFont typeface="Arial"/>
              <a:buNone/>
            </a:pPr>
            <a:r>
              <a:rPr b="0" i="0" lang="en" sz="2400" u="sng" cap="none" strike="noStrike">
                <a:solidFill>
                  <a:schemeClr val="hlink"/>
                </a:solidFill>
                <a:latin typeface="Arial"/>
                <a:ea typeface="Arial"/>
                <a:cs typeface="Arial"/>
                <a:sym typeface="Arial"/>
                <a:hlinkClick r:id="rId3"/>
              </a:rPr>
              <a:t>Hurricane Sandy </a:t>
            </a:r>
            <a:r>
              <a:rPr b="0" i="0" lang="en" sz="2400" u="none" cap="none" strike="noStrike">
                <a:solidFill>
                  <a:srgbClr val="6E6E6E"/>
                </a:solidFill>
                <a:latin typeface="Arial"/>
                <a:ea typeface="Arial"/>
                <a:cs typeface="Arial"/>
                <a:sym typeface="Arial"/>
              </a:rPr>
              <a:t>made landfall in Jamaica on Wednesday, October 24, 2012. The storm turned deadly in the Caribbean, and a hurricane/winter storm hybrid decimated regions along the U.S. East Coast. In the storm's aftermath, HuffPost found that some of Sandy's damage was the result of </a:t>
            </a:r>
            <a:r>
              <a:rPr b="0" i="0" lang="en" sz="2400" u="sng" cap="none" strike="noStrike">
                <a:solidFill>
                  <a:schemeClr val="hlink"/>
                </a:solidFill>
                <a:latin typeface="Arial"/>
                <a:ea typeface="Arial"/>
                <a:cs typeface="Arial"/>
                <a:sym typeface="Arial"/>
                <a:hlinkClick r:id="rId4"/>
              </a:rPr>
              <a:t>poor coastal development plans</a:t>
            </a:r>
            <a:r>
              <a:rPr b="0" i="0" lang="en" sz="2400" u="none" cap="none" strike="noStrike">
                <a:solidFill>
                  <a:srgbClr val="6E6E6E"/>
                </a:solidFill>
                <a:latin typeface="Arial"/>
                <a:ea typeface="Arial"/>
                <a:cs typeface="Arial"/>
                <a:sym typeface="Arial"/>
              </a:rPr>
              <a:t> and emergency preparedness failures.</a:t>
            </a:r>
            <a:endParaRPr sz="2400"/>
          </a:p>
        </p:txBody>
      </p:sp>
    </p:spTree>
  </p:cSld>
  <p:clrMapOvr>
    <a:masterClrMapping/>
  </p:clrMapOvr>
  <p:transition spd="slow">
    <p:fade thruBlk="1"/>
  </p:transition>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314" name="Shape 314"/>
        <p:cNvGrpSpPr/>
        <p:nvPr/>
      </p:nvGrpSpPr>
      <p:grpSpPr>
        <a:xfrm>
          <a:off x="0" y="0"/>
          <a:ext cx="0" cy="0"/>
          <a:chOff x="0" y="0"/>
          <a:chExt cx="0" cy="0"/>
        </a:xfrm>
      </p:grpSpPr>
      <p:sp>
        <p:nvSpPr>
          <p:cNvPr id="315" name="Google Shape;315;p5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Font typeface="Arial"/>
              <a:buNone/>
            </a:pPr>
            <a:r>
              <a:rPr b="1" i="0" lang="en" sz="1300" u="none" cap="none" strike="noStrike">
                <a:solidFill>
                  <a:srgbClr val="222222"/>
                </a:solidFill>
                <a:latin typeface="Arial"/>
                <a:ea typeface="Arial"/>
                <a:cs typeface="Arial"/>
                <a:sym typeface="Arial"/>
              </a:rPr>
              <a:t>More Extreme Weather, Tornadoes </a:t>
            </a:r>
            <a:endParaRPr/>
          </a:p>
        </p:txBody>
      </p:sp>
      <p:sp>
        <p:nvSpPr>
          <p:cNvPr id="316" name="Google Shape;316;p5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0" lvl="0" marL="0" marR="0" rtl="0" algn="l">
              <a:lnSpc>
                <a:spcPct val="155769"/>
              </a:lnSpc>
              <a:spcBef>
                <a:spcPts val="0"/>
              </a:spcBef>
              <a:spcAft>
                <a:spcPts val="0"/>
              </a:spcAft>
              <a:buClr>
                <a:schemeClr val="dk2"/>
              </a:buClr>
              <a:buFont typeface="Arial"/>
              <a:buNone/>
            </a:pPr>
            <a:r>
              <a:rPr b="1" i="0" lang="en" sz="1400" u="none" cap="none" strike="noStrike">
                <a:solidFill>
                  <a:srgbClr val="222222"/>
                </a:solidFill>
                <a:latin typeface="Arial"/>
                <a:ea typeface="Arial"/>
                <a:cs typeface="Arial"/>
                <a:sym typeface="Arial"/>
              </a:rPr>
              <a:t>El Reno, Oklahoma, June 1, 2013</a:t>
            </a:r>
            <a:endParaRPr sz="1400"/>
          </a:p>
          <a:p>
            <a:pPr indent="0" lvl="0" marL="0" marR="0" rtl="0" algn="l">
              <a:lnSpc>
                <a:spcPct val="155769"/>
              </a:lnSpc>
              <a:spcBef>
                <a:spcPts val="0"/>
              </a:spcBef>
              <a:spcAft>
                <a:spcPts val="0"/>
              </a:spcAft>
              <a:buClr>
                <a:schemeClr val="dk2"/>
              </a:buClr>
              <a:buFont typeface="Arial"/>
              <a:buNone/>
            </a:pPr>
            <a:r>
              <a:rPr b="0" i="0" lang="en" sz="1400" u="none" cap="none" strike="noStrike">
                <a:solidFill>
                  <a:srgbClr val="222222"/>
                </a:solidFill>
                <a:latin typeface="Arial"/>
                <a:ea typeface="Arial"/>
                <a:cs typeface="Arial"/>
                <a:sym typeface="Arial"/>
              </a:rPr>
              <a:t>Charlene Wilford helps load up items saved from a home damaged after a tornado hit El Reno, Okla. The tornado was the widest ever in recorded history, stretching to a width of 2.6 miles. It ripped through the area on May 31, 2013 killing at least nine people, injuring many others and destroying homes and buildings.</a:t>
            </a:r>
            <a:endParaRPr sz="1400"/>
          </a:p>
          <a:p>
            <a:pPr indent="0" lvl="0" marL="0" marR="0" rtl="0" algn="l">
              <a:lnSpc>
                <a:spcPct val="155769"/>
              </a:lnSpc>
              <a:spcBef>
                <a:spcPts val="0"/>
              </a:spcBef>
              <a:spcAft>
                <a:spcPts val="0"/>
              </a:spcAft>
              <a:buClr>
                <a:schemeClr val="dk2"/>
              </a:buClr>
              <a:buFont typeface="Arial"/>
              <a:buNone/>
            </a:pPr>
            <a:r>
              <a:t/>
            </a:r>
            <a:endParaRPr b="0" i="0" sz="1400" u="none" cap="none" strike="noStrike">
              <a:solidFill>
                <a:srgbClr val="222222"/>
              </a:solidFill>
              <a:latin typeface="Arial"/>
              <a:ea typeface="Arial"/>
              <a:cs typeface="Arial"/>
              <a:sym typeface="Arial"/>
            </a:endParaRPr>
          </a:p>
          <a:p>
            <a:pPr indent="0" lvl="0" marL="0" marR="0" rtl="0" algn="l">
              <a:lnSpc>
                <a:spcPct val="155769"/>
              </a:lnSpc>
              <a:spcBef>
                <a:spcPts val="0"/>
              </a:spcBef>
              <a:spcAft>
                <a:spcPts val="0"/>
              </a:spcAft>
              <a:buClr>
                <a:schemeClr val="dk2"/>
              </a:buClr>
              <a:buFont typeface="Arial"/>
              <a:buNone/>
            </a:pPr>
            <a:r>
              <a:rPr b="1" i="0" lang="en" sz="1400" u="none" cap="none" strike="noStrike">
                <a:solidFill>
                  <a:srgbClr val="222222"/>
                </a:solidFill>
                <a:latin typeface="Arial"/>
                <a:ea typeface="Arial"/>
                <a:cs typeface="Arial"/>
                <a:sym typeface="Arial"/>
              </a:rPr>
              <a:t>Moore, Oklahoma, June 2, 2013</a:t>
            </a:r>
            <a:endParaRPr sz="1400"/>
          </a:p>
          <a:p>
            <a:pPr indent="0" lvl="0" marL="0" marR="0" rtl="0" algn="l">
              <a:lnSpc>
                <a:spcPct val="155769"/>
              </a:lnSpc>
              <a:spcBef>
                <a:spcPts val="0"/>
              </a:spcBef>
              <a:spcAft>
                <a:spcPts val="0"/>
              </a:spcAft>
              <a:buClr>
                <a:schemeClr val="dk2"/>
              </a:buClr>
              <a:buFont typeface="Arial"/>
              <a:buNone/>
            </a:pPr>
            <a:r>
              <a:rPr b="0" i="0" lang="en" sz="1400" u="none" cap="none" strike="noStrike">
                <a:solidFill>
                  <a:srgbClr val="222222"/>
                </a:solidFill>
                <a:latin typeface="Arial"/>
                <a:ea typeface="Arial"/>
                <a:cs typeface="Arial"/>
                <a:sym typeface="Arial"/>
              </a:rPr>
              <a:t>An American flag flies from a car that sits in the driveway of a home that was damaged by a tornado in Moore, Okla. The devastating EF-5 tornado ripped through the town on May 20, killing 24 people, including 9 children, and destroying hundreds of homes and businesses. (Photo by Justin Sullivan/Getty Images)</a:t>
            </a:r>
            <a:endParaRPr sz="1400"/>
          </a:p>
        </p:txBody>
      </p:sp>
    </p:spTree>
  </p:cSld>
  <p:clrMapOvr>
    <a:masterClrMapping/>
  </p:clrMapOvr>
  <p:transition spd="slow">
    <p:fade thruBlk="1"/>
  </p:transition>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0" name="Shape 320"/>
        <p:cNvGrpSpPr/>
        <p:nvPr/>
      </p:nvGrpSpPr>
      <p:grpSpPr>
        <a:xfrm>
          <a:off x="0" y="0"/>
          <a:ext cx="0" cy="0"/>
          <a:chOff x="0" y="0"/>
          <a:chExt cx="0" cy="0"/>
        </a:xfrm>
      </p:grpSpPr>
      <p:sp>
        <p:nvSpPr>
          <p:cNvPr id="321" name="Google Shape;321;p51"/>
          <p:cNvSpPr txBox="1"/>
          <p:nvPr>
            <p:ph type="title"/>
          </p:nvPr>
        </p:nvSpPr>
        <p:spPr>
          <a:xfrm>
            <a:off x="380999" y="1"/>
            <a:ext cx="7068000" cy="62850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chemeClr val="lt1"/>
              </a:buClr>
              <a:buFont typeface="Calibri"/>
              <a:buNone/>
            </a:pPr>
            <a:r>
              <a:rPr b="0" i="0" lang="en" sz="2800" u="none" cap="none" strike="noStrike">
                <a:solidFill>
                  <a:schemeClr val="lt1"/>
                </a:solidFill>
                <a:latin typeface="Calibri"/>
                <a:ea typeface="Calibri"/>
                <a:cs typeface="Calibri"/>
                <a:sym typeface="Calibri"/>
              </a:rPr>
              <a:t>Endocrine </a:t>
            </a:r>
            <a:r>
              <a:rPr lang="en"/>
              <a:t>disruptors</a:t>
            </a:r>
            <a:endParaRPr b="0" i="0" sz="2800" u="none" cap="none" strike="noStrike">
              <a:solidFill>
                <a:schemeClr val="lt1"/>
              </a:solidFill>
              <a:latin typeface="Calibri"/>
              <a:ea typeface="Calibri"/>
              <a:cs typeface="Calibri"/>
              <a:sym typeface="Calibri"/>
            </a:endParaRPr>
          </a:p>
        </p:txBody>
      </p:sp>
      <p:sp>
        <p:nvSpPr>
          <p:cNvPr id="322" name="Google Shape;322;p51"/>
          <p:cNvSpPr txBox="1"/>
          <p:nvPr>
            <p:ph idx="1" type="body"/>
          </p:nvPr>
        </p:nvSpPr>
        <p:spPr>
          <a:xfrm>
            <a:off x="0" y="571500"/>
            <a:ext cx="3505200" cy="33720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rgbClr val="464646"/>
              </a:buClr>
              <a:buSzPts val="2590"/>
              <a:buFont typeface="Arial"/>
              <a:buChar char="•"/>
            </a:pPr>
            <a:r>
              <a:rPr b="0" i="0" lang="en" sz="2590" u="none" cap="none" strike="noStrike">
                <a:solidFill>
                  <a:srgbClr val="464646"/>
                </a:solidFill>
                <a:latin typeface="Calibri"/>
                <a:ea typeface="Calibri"/>
                <a:cs typeface="Calibri"/>
                <a:sym typeface="Calibri"/>
              </a:rPr>
              <a:t>PBDEs and flame retardants</a:t>
            </a:r>
            <a:endParaRPr/>
          </a:p>
          <a:p>
            <a:pPr indent="-342900" lvl="0" marL="342900" marR="0" rtl="0" algn="l">
              <a:lnSpc>
                <a:spcPct val="90000"/>
              </a:lnSpc>
              <a:spcBef>
                <a:spcPts val="518"/>
              </a:spcBef>
              <a:spcAft>
                <a:spcPts val="0"/>
              </a:spcAft>
              <a:buClr>
                <a:srgbClr val="464646"/>
              </a:buClr>
              <a:buSzPts val="2590"/>
              <a:buFont typeface="Arial"/>
              <a:buChar char="•"/>
            </a:pPr>
            <a:r>
              <a:rPr b="0" i="0" lang="en" sz="2590" u="none" cap="none" strike="noStrike">
                <a:solidFill>
                  <a:srgbClr val="464646"/>
                </a:solidFill>
                <a:latin typeface="Calibri"/>
                <a:ea typeface="Calibri"/>
                <a:cs typeface="Calibri"/>
                <a:sym typeface="Calibri"/>
              </a:rPr>
              <a:t>PCBs</a:t>
            </a:r>
            <a:endParaRPr/>
          </a:p>
          <a:p>
            <a:pPr indent="-342900" lvl="0" marL="342900" marR="0" rtl="0" algn="l">
              <a:lnSpc>
                <a:spcPct val="90000"/>
              </a:lnSpc>
              <a:spcBef>
                <a:spcPts val="518"/>
              </a:spcBef>
              <a:spcAft>
                <a:spcPts val="0"/>
              </a:spcAft>
              <a:buClr>
                <a:srgbClr val="464646"/>
              </a:buClr>
              <a:buSzPts val="2590"/>
              <a:buFont typeface="Arial"/>
              <a:buChar char="•"/>
            </a:pPr>
            <a:r>
              <a:rPr b="0" i="0" lang="en" sz="2590" u="none" cap="none" strike="noStrike">
                <a:solidFill>
                  <a:srgbClr val="464646"/>
                </a:solidFill>
                <a:latin typeface="Calibri"/>
                <a:ea typeface="Calibri"/>
                <a:cs typeface="Calibri"/>
                <a:sym typeface="Calibri"/>
              </a:rPr>
              <a:t>BPA</a:t>
            </a:r>
            <a:endParaRPr/>
          </a:p>
          <a:p>
            <a:pPr indent="-342900" lvl="0" marL="342900" marR="0" rtl="0" algn="l">
              <a:lnSpc>
                <a:spcPct val="90000"/>
              </a:lnSpc>
              <a:spcBef>
                <a:spcPts val="518"/>
              </a:spcBef>
              <a:spcAft>
                <a:spcPts val="0"/>
              </a:spcAft>
              <a:buClr>
                <a:srgbClr val="464646"/>
              </a:buClr>
              <a:buSzPts val="2590"/>
              <a:buFont typeface="Arial"/>
              <a:buChar char="•"/>
            </a:pPr>
            <a:r>
              <a:rPr b="0" i="0" lang="en" sz="2590" u="none" cap="none" strike="noStrike">
                <a:solidFill>
                  <a:srgbClr val="464646"/>
                </a:solidFill>
                <a:latin typeface="Calibri"/>
                <a:ea typeface="Calibri"/>
                <a:cs typeface="Calibri"/>
                <a:sym typeface="Calibri"/>
              </a:rPr>
              <a:t>Phthalates </a:t>
            </a:r>
            <a:endParaRPr/>
          </a:p>
          <a:p>
            <a:pPr indent="-342900" lvl="0" marL="342900" marR="0" rtl="0" algn="l">
              <a:lnSpc>
                <a:spcPct val="90000"/>
              </a:lnSpc>
              <a:spcBef>
                <a:spcPts val="518"/>
              </a:spcBef>
              <a:spcAft>
                <a:spcPts val="0"/>
              </a:spcAft>
              <a:buClr>
                <a:srgbClr val="464646"/>
              </a:buClr>
              <a:buSzPts val="2590"/>
              <a:buFont typeface="Arial"/>
              <a:buChar char="•"/>
            </a:pPr>
            <a:r>
              <a:rPr b="0" i="0" lang="en" sz="2590" u="none" cap="none" strike="noStrike">
                <a:solidFill>
                  <a:srgbClr val="464646"/>
                </a:solidFill>
                <a:latin typeface="Calibri"/>
                <a:ea typeface="Calibri"/>
                <a:cs typeface="Calibri"/>
                <a:sym typeface="Calibri"/>
              </a:rPr>
              <a:t>Pesticides like DDT</a:t>
            </a:r>
            <a:endParaRPr/>
          </a:p>
          <a:p>
            <a:pPr indent="-342900" lvl="0" marL="342900" marR="0" rtl="0" algn="l">
              <a:lnSpc>
                <a:spcPct val="90000"/>
              </a:lnSpc>
              <a:spcBef>
                <a:spcPts val="518"/>
              </a:spcBef>
              <a:spcAft>
                <a:spcPts val="0"/>
              </a:spcAft>
              <a:buClr>
                <a:srgbClr val="464646"/>
              </a:buClr>
              <a:buSzPts val="2590"/>
              <a:buFont typeface="Arial"/>
              <a:buChar char="•"/>
            </a:pPr>
            <a:r>
              <a:rPr b="0" i="0" lang="en" sz="2590" u="none" cap="none" strike="noStrike">
                <a:solidFill>
                  <a:srgbClr val="464646"/>
                </a:solidFill>
                <a:latin typeface="Calibri"/>
                <a:ea typeface="Calibri"/>
                <a:cs typeface="Calibri"/>
                <a:sym typeface="Calibri"/>
              </a:rPr>
              <a:t>Human health effects</a:t>
            </a:r>
            <a:endParaRPr/>
          </a:p>
          <a:p>
            <a:pPr indent="-285750" lvl="1" marL="742950" marR="0" rtl="0" algn="l">
              <a:lnSpc>
                <a:spcPct val="90000"/>
              </a:lnSpc>
              <a:spcBef>
                <a:spcPts val="444"/>
              </a:spcBef>
              <a:spcAft>
                <a:spcPts val="0"/>
              </a:spcAft>
              <a:buClr>
                <a:srgbClr val="464646"/>
              </a:buClr>
              <a:buSzPts val="2220"/>
              <a:buFont typeface="Arial"/>
              <a:buChar char="–"/>
            </a:pPr>
            <a:r>
              <a:rPr b="0" i="0" lang="en" sz="2220" u="none" cap="none" strike="noStrike">
                <a:solidFill>
                  <a:srgbClr val="464646"/>
                </a:solidFill>
                <a:latin typeface="Calibri"/>
                <a:ea typeface="Calibri"/>
                <a:cs typeface="Calibri"/>
                <a:sym typeface="Calibri"/>
              </a:rPr>
              <a:t>Learning disorders</a:t>
            </a:r>
            <a:endParaRPr/>
          </a:p>
          <a:p>
            <a:pPr indent="-285750" lvl="1" marL="742950" marR="0" rtl="0" algn="l">
              <a:lnSpc>
                <a:spcPct val="90000"/>
              </a:lnSpc>
              <a:spcBef>
                <a:spcPts val="444"/>
              </a:spcBef>
              <a:spcAft>
                <a:spcPts val="0"/>
              </a:spcAft>
              <a:buClr>
                <a:srgbClr val="464646"/>
              </a:buClr>
              <a:buSzPts val="2220"/>
              <a:buFont typeface="Arial"/>
              <a:buChar char="–"/>
            </a:pPr>
            <a:r>
              <a:rPr b="0" i="0" lang="en" sz="2220" u="none" cap="none" strike="noStrike">
                <a:solidFill>
                  <a:srgbClr val="464646"/>
                </a:solidFill>
                <a:latin typeface="Calibri"/>
                <a:ea typeface="Calibri"/>
                <a:cs typeface="Calibri"/>
                <a:sym typeface="Calibri"/>
              </a:rPr>
              <a:t>ADD/ADHD</a:t>
            </a:r>
            <a:endParaRPr/>
          </a:p>
          <a:p>
            <a:pPr indent="-285750" lvl="1" marL="742950" marR="0" rtl="0" algn="l">
              <a:lnSpc>
                <a:spcPct val="90000"/>
              </a:lnSpc>
              <a:spcBef>
                <a:spcPts val="444"/>
              </a:spcBef>
              <a:spcAft>
                <a:spcPts val="0"/>
              </a:spcAft>
              <a:buClr>
                <a:srgbClr val="464646"/>
              </a:buClr>
              <a:buSzPts val="2220"/>
              <a:buFont typeface="Arial"/>
              <a:buChar char="–"/>
            </a:pPr>
            <a:r>
              <a:rPr b="0" i="0" lang="en" sz="2220" u="none" cap="none" strike="noStrike">
                <a:solidFill>
                  <a:srgbClr val="464646"/>
                </a:solidFill>
                <a:latin typeface="Calibri"/>
                <a:ea typeface="Calibri"/>
                <a:cs typeface="Calibri"/>
                <a:sym typeface="Calibri"/>
              </a:rPr>
              <a:t>Reduced fertility</a:t>
            </a:r>
            <a:endParaRPr/>
          </a:p>
          <a:p>
            <a:pPr indent="-285750" lvl="1" marL="742950" marR="0" rtl="0" algn="l">
              <a:lnSpc>
                <a:spcPct val="90000"/>
              </a:lnSpc>
              <a:spcBef>
                <a:spcPts val="444"/>
              </a:spcBef>
              <a:spcAft>
                <a:spcPts val="0"/>
              </a:spcAft>
              <a:buClr>
                <a:srgbClr val="464646"/>
              </a:buClr>
              <a:buSzPts val="2220"/>
              <a:buFont typeface="Arial"/>
              <a:buChar char="–"/>
            </a:pPr>
            <a:r>
              <a:rPr b="0" i="0" lang="en" sz="2220" u="none" cap="none" strike="noStrike">
                <a:solidFill>
                  <a:srgbClr val="464646"/>
                </a:solidFill>
                <a:latin typeface="Calibri"/>
                <a:ea typeface="Calibri"/>
                <a:cs typeface="Calibri"/>
                <a:sym typeface="Calibri"/>
              </a:rPr>
              <a:t>Feminization</a:t>
            </a:r>
            <a:endParaRPr/>
          </a:p>
          <a:p>
            <a:pPr indent="-144780" lvl="1" marL="742950" marR="0" rtl="0" algn="l">
              <a:lnSpc>
                <a:spcPct val="90000"/>
              </a:lnSpc>
              <a:spcBef>
                <a:spcPts val="444"/>
              </a:spcBef>
              <a:spcAft>
                <a:spcPts val="0"/>
              </a:spcAft>
              <a:buClr>
                <a:srgbClr val="464646"/>
              </a:buClr>
              <a:buSzPts val="2220"/>
              <a:buFont typeface="Arial"/>
              <a:buNone/>
            </a:pPr>
            <a:r>
              <a:t/>
            </a:r>
            <a:endParaRPr b="0" i="0" sz="2220" u="none" cap="none" strike="noStrike">
              <a:solidFill>
                <a:srgbClr val="464646"/>
              </a:solidFill>
              <a:latin typeface="Calibri"/>
              <a:ea typeface="Calibri"/>
              <a:cs typeface="Calibri"/>
              <a:sym typeface="Calibri"/>
            </a:endParaRPr>
          </a:p>
          <a:p>
            <a:pPr indent="-178435" lvl="0" marL="342900" marR="0" rtl="0" algn="l">
              <a:lnSpc>
                <a:spcPct val="90000"/>
              </a:lnSpc>
              <a:spcBef>
                <a:spcPts val="518"/>
              </a:spcBef>
              <a:spcAft>
                <a:spcPts val="1600"/>
              </a:spcAft>
              <a:buClr>
                <a:srgbClr val="464646"/>
              </a:buClr>
              <a:buSzPts val="2590"/>
              <a:buFont typeface="Arial"/>
              <a:buNone/>
            </a:pPr>
            <a:r>
              <a:t/>
            </a:r>
            <a:endParaRPr b="0" i="0" sz="2590" u="none" cap="none" strike="noStrike">
              <a:solidFill>
                <a:srgbClr val="464646"/>
              </a:solidFill>
              <a:latin typeface="Calibri"/>
              <a:ea typeface="Calibri"/>
              <a:cs typeface="Calibri"/>
              <a:sym typeface="Calibri"/>
            </a:endParaRPr>
          </a:p>
        </p:txBody>
      </p:sp>
      <p:pic>
        <p:nvPicPr>
          <p:cNvPr descr="pbde.jpg" id="323" name="Google Shape;323;p51"/>
          <p:cNvPicPr preferRelativeResize="0"/>
          <p:nvPr>
            <p:ph idx="2" type="body"/>
          </p:nvPr>
        </p:nvPicPr>
        <p:blipFill rotWithShape="1">
          <a:blip r:embed="rId3">
            <a:alphaModFix/>
          </a:blip>
          <a:srcRect b="0" l="-1135" r="-1135" t="0"/>
          <a:stretch/>
        </p:blipFill>
        <p:spPr>
          <a:xfrm>
            <a:off x="7150684" y="11919"/>
            <a:ext cx="1499100" cy="1473900"/>
          </a:xfrm>
          <a:prstGeom prst="rect">
            <a:avLst/>
          </a:prstGeom>
          <a:noFill/>
          <a:ln>
            <a:noFill/>
          </a:ln>
        </p:spPr>
      </p:pic>
      <p:pic>
        <p:nvPicPr>
          <p:cNvPr descr="toys.jpg" id="324" name="Google Shape;324;p51"/>
          <p:cNvPicPr preferRelativeResize="0"/>
          <p:nvPr/>
        </p:nvPicPr>
        <p:blipFill rotWithShape="1">
          <a:blip r:embed="rId4">
            <a:alphaModFix/>
          </a:blip>
          <a:srcRect b="0" l="0" r="0" t="0"/>
          <a:stretch/>
        </p:blipFill>
        <p:spPr>
          <a:xfrm>
            <a:off x="3200400" y="571500"/>
            <a:ext cx="3918900" cy="2057400"/>
          </a:xfrm>
          <a:prstGeom prst="rect">
            <a:avLst/>
          </a:prstGeom>
          <a:noFill/>
          <a:ln>
            <a:noFill/>
          </a:ln>
        </p:spPr>
      </p:pic>
      <p:pic>
        <p:nvPicPr>
          <p:cNvPr descr="Route-of-entry-of-Endocrine-Disrupting-Chemicals.jpg" id="325" name="Google Shape;325;p51"/>
          <p:cNvPicPr preferRelativeResize="0"/>
          <p:nvPr/>
        </p:nvPicPr>
        <p:blipFill rotWithShape="1">
          <a:blip r:embed="rId5">
            <a:alphaModFix/>
          </a:blip>
          <a:srcRect b="0" l="0" r="0" t="0"/>
          <a:stretch/>
        </p:blipFill>
        <p:spPr>
          <a:xfrm>
            <a:off x="3386025" y="3129500"/>
            <a:ext cx="5757900" cy="19833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9" name="Shape 329"/>
        <p:cNvGrpSpPr/>
        <p:nvPr/>
      </p:nvGrpSpPr>
      <p:grpSpPr>
        <a:xfrm>
          <a:off x="0" y="0"/>
          <a:ext cx="0" cy="0"/>
          <a:chOff x="0" y="0"/>
          <a:chExt cx="0" cy="0"/>
        </a:xfrm>
      </p:grpSpPr>
      <p:pic>
        <p:nvPicPr>
          <p:cNvPr id="330" name="Google Shape;330;p52"/>
          <p:cNvPicPr preferRelativeResize="0"/>
          <p:nvPr/>
        </p:nvPicPr>
        <p:blipFill rotWithShape="1">
          <a:blip r:embed="rId3">
            <a:alphaModFix/>
          </a:blip>
          <a:srcRect b="0" l="0" r="0" t="0"/>
          <a:stretch/>
        </p:blipFill>
        <p:spPr>
          <a:xfrm>
            <a:off x="1257210" y="0"/>
            <a:ext cx="6686280" cy="516672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 name="Shape 80"/>
        <p:cNvGrpSpPr/>
        <p:nvPr/>
      </p:nvGrpSpPr>
      <p:grpSpPr>
        <a:xfrm>
          <a:off x="0" y="0"/>
          <a:ext cx="0" cy="0"/>
          <a:chOff x="0" y="0"/>
          <a:chExt cx="0" cy="0"/>
        </a:xfrm>
      </p:grpSpPr>
      <p:sp>
        <p:nvSpPr>
          <p:cNvPr id="81" name="Google Shape;81;p17"/>
          <p:cNvSpPr txBox="1"/>
          <p:nvPr>
            <p:ph idx="4294967295"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Font typeface="Noto Sans Symbols"/>
              <a:buNone/>
            </a:pPr>
            <a:r>
              <a:rPr b="0" i="0" lang="en" sz="1800" u="none" cap="none" strike="noStrike">
                <a:solidFill>
                  <a:schemeClr val="dk1"/>
                </a:solidFill>
                <a:latin typeface="Comic Sans MS"/>
                <a:ea typeface="Comic Sans MS"/>
                <a:cs typeface="Comic Sans MS"/>
                <a:sym typeface="Comic Sans MS"/>
              </a:rPr>
              <a:t>Sandhills, Nebraska</a:t>
            </a:r>
            <a:endParaRPr/>
          </a:p>
        </p:txBody>
      </p:sp>
      <p:sp>
        <p:nvSpPr>
          <p:cNvPr id="82" name="Google Shape;82;p17"/>
          <p:cNvSpPr txBox="1"/>
          <p:nvPr>
            <p:ph idx="4294967295"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330400" lvl="0" marL="432000" marR="0" rtl="0" algn="l">
              <a:lnSpc>
                <a:spcPct val="100000"/>
              </a:lnSpc>
              <a:spcBef>
                <a:spcPts val="0"/>
              </a:spcBef>
              <a:spcAft>
                <a:spcPts val="0"/>
              </a:spcAft>
              <a:buClr>
                <a:schemeClr val="dk2"/>
              </a:buClr>
              <a:buFont typeface="Noto Sans Symbols"/>
              <a:buNone/>
            </a:pPr>
            <a:r>
              <a:t/>
            </a:r>
            <a:endParaRPr b="0" i="0" sz="1400" u="none" cap="none" strike="noStrike">
              <a:solidFill>
                <a:srgbClr val="000000"/>
              </a:solidFill>
              <a:latin typeface="Arial"/>
              <a:ea typeface="Arial"/>
              <a:cs typeface="Arial"/>
              <a:sym typeface="Arial"/>
            </a:endParaRPr>
          </a:p>
        </p:txBody>
      </p:sp>
      <p:pic>
        <p:nvPicPr>
          <p:cNvPr id="83" name="Google Shape;83;p17"/>
          <p:cNvPicPr preferRelativeResize="0"/>
          <p:nvPr/>
        </p:nvPicPr>
        <p:blipFill rotWithShape="1">
          <a:blip r:embed="rId3">
            <a:alphaModFix/>
          </a:blip>
          <a:srcRect b="0" l="0" r="0" t="0"/>
          <a:stretch/>
        </p:blipFill>
        <p:spPr>
          <a:xfrm>
            <a:off x="1279620" y="1573020"/>
            <a:ext cx="2821500" cy="3284280"/>
          </a:xfrm>
          <a:prstGeom prst="rect">
            <a:avLst/>
          </a:prstGeom>
          <a:noFill/>
          <a:ln>
            <a:noFill/>
          </a:ln>
        </p:spPr>
      </p:pic>
      <p:pic>
        <p:nvPicPr>
          <p:cNvPr id="84" name="Google Shape;84;p17"/>
          <p:cNvPicPr preferRelativeResize="0"/>
          <p:nvPr/>
        </p:nvPicPr>
        <p:blipFill rotWithShape="1">
          <a:blip r:embed="rId4">
            <a:alphaModFix/>
          </a:blip>
          <a:srcRect b="0" l="0" r="0" t="0"/>
          <a:stretch/>
        </p:blipFill>
        <p:spPr>
          <a:xfrm>
            <a:off x="4071690" y="34831"/>
            <a:ext cx="3857490" cy="2571479"/>
          </a:xfrm>
          <a:prstGeom prst="rect">
            <a:avLst/>
          </a:prstGeom>
          <a:noFill/>
          <a:ln>
            <a:noFill/>
          </a:ln>
        </p:spPr>
      </p:pic>
      <p:pic>
        <p:nvPicPr>
          <p:cNvPr id="85" name="Google Shape;85;p17"/>
          <p:cNvPicPr preferRelativeResize="0"/>
          <p:nvPr/>
        </p:nvPicPr>
        <p:blipFill rotWithShape="1">
          <a:blip r:embed="rId5">
            <a:alphaModFix/>
          </a:blip>
          <a:srcRect b="0" l="0" r="0" t="0"/>
          <a:stretch/>
        </p:blipFill>
        <p:spPr>
          <a:xfrm>
            <a:off x="4429171" y="2731859"/>
            <a:ext cx="3571559" cy="23787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334" name="Shape 334"/>
        <p:cNvGrpSpPr/>
        <p:nvPr/>
      </p:nvGrpSpPr>
      <p:grpSpPr>
        <a:xfrm>
          <a:off x="0" y="0"/>
          <a:ext cx="0" cy="0"/>
          <a:chOff x="0" y="0"/>
          <a:chExt cx="0" cy="0"/>
        </a:xfrm>
      </p:grpSpPr>
      <p:sp>
        <p:nvSpPr>
          <p:cNvPr id="335" name="Google Shape;335;p5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Font typeface="Arial"/>
              <a:buNone/>
            </a:pPr>
            <a:r>
              <a:rPr b="0" i="0" lang="en" sz="2800" u="none" cap="none" strike="noStrike">
                <a:solidFill>
                  <a:schemeClr val="dk1"/>
                </a:solidFill>
                <a:latin typeface="Arial"/>
                <a:ea typeface="Arial"/>
                <a:cs typeface="Arial"/>
                <a:sym typeface="Arial"/>
              </a:rPr>
              <a:t>BPA Banned </a:t>
            </a:r>
            <a:endParaRPr/>
          </a:p>
        </p:txBody>
      </p:sp>
      <p:sp>
        <p:nvSpPr>
          <p:cNvPr id="336" name="Google Shape;336;p5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Font typeface="Arial"/>
              <a:buNone/>
            </a:pPr>
            <a:r>
              <a:rPr b="1" i="0" lang="en" sz="1400" u="none" cap="none" strike="noStrike">
                <a:solidFill>
                  <a:srgbClr val="3C3C3C"/>
                </a:solidFill>
                <a:latin typeface="Times New Roman"/>
                <a:ea typeface="Times New Roman"/>
                <a:cs typeface="Times New Roman"/>
                <a:sym typeface="Times New Roman"/>
              </a:rPr>
              <a:t>1. BPA Feels the Heat </a:t>
            </a:r>
            <a:endParaRPr sz="1400"/>
          </a:p>
          <a:p>
            <a:pPr indent="0" lvl="0" marL="0" marR="0" rtl="0" algn="l">
              <a:lnSpc>
                <a:spcPct val="127173"/>
              </a:lnSpc>
              <a:spcBef>
                <a:spcPts val="1600"/>
              </a:spcBef>
              <a:spcAft>
                <a:spcPts val="0"/>
              </a:spcAft>
              <a:buClr>
                <a:schemeClr val="dk1"/>
              </a:buClr>
              <a:buFont typeface="Arial"/>
              <a:buNone/>
            </a:pPr>
            <a:r>
              <a:rPr b="0" i="0" lang="en" sz="1400" u="none" cap="none" strike="noStrike">
                <a:solidFill>
                  <a:srgbClr val="3C3C3C"/>
                </a:solidFill>
                <a:latin typeface="Times New Roman"/>
                <a:ea typeface="Times New Roman"/>
                <a:cs typeface="Times New Roman"/>
                <a:sym typeface="Times New Roman"/>
              </a:rPr>
              <a:t>Two months after trend-setting </a:t>
            </a:r>
            <a:r>
              <a:rPr b="1" i="0" lang="en" sz="1400" u="sng" cap="none" strike="noStrike">
                <a:solidFill>
                  <a:schemeClr val="hlink"/>
                </a:solidFill>
                <a:latin typeface="Times New Roman"/>
                <a:ea typeface="Times New Roman"/>
                <a:cs typeface="Times New Roman"/>
                <a:sym typeface="Times New Roman"/>
                <a:hlinkClick r:id="rId3"/>
              </a:rPr>
              <a:t>California banned the endocrine-disrupting chemical BPA in baby bottles and sippy cups</a:t>
            </a:r>
            <a:r>
              <a:rPr b="0" i="0" lang="en" sz="1400" u="none" cap="none" strike="noStrike">
                <a:solidFill>
                  <a:srgbClr val="3C3C3C"/>
                </a:solidFill>
                <a:latin typeface="Times New Roman"/>
                <a:ea typeface="Times New Roman"/>
                <a:cs typeface="Times New Roman"/>
                <a:sym typeface="Times New Roman"/>
              </a:rPr>
              <a:t> (as of 2013), the federal Food and Drug Administration agreed under the pressure of a law suit to decide whether to eliminate BPA in all food packaging. Meanwhile, the American Chemistry Council, a trade group that has fought fiercely against the California bill and other legislative curbs on BPA, appeared to throw in the towel, at least part way, as it </a:t>
            </a:r>
            <a:r>
              <a:rPr b="1" i="0" lang="en" sz="1400" u="sng" cap="none" strike="noStrike">
                <a:solidFill>
                  <a:schemeClr val="hlink"/>
                </a:solidFill>
                <a:latin typeface="Times New Roman"/>
                <a:ea typeface="Times New Roman"/>
                <a:cs typeface="Times New Roman"/>
                <a:sym typeface="Times New Roman"/>
                <a:hlinkClick r:id="rId4"/>
              </a:rPr>
              <a:t>petitioned the U.S. Food and Drug Administration to "clarify for consumers</a:t>
            </a:r>
            <a:r>
              <a:rPr b="0" i="0" lang="en" sz="1400" u="none" cap="none" strike="noStrike">
                <a:solidFill>
                  <a:srgbClr val="3C3C3C"/>
                </a:solidFill>
                <a:latin typeface="Times New Roman"/>
                <a:ea typeface="Times New Roman"/>
                <a:cs typeface="Times New Roman"/>
                <a:sym typeface="Times New Roman"/>
              </a:rPr>
              <a:t>" that it no longer uses the chemical in children's food containers.</a:t>
            </a:r>
            <a:endParaRPr sz="1400"/>
          </a:p>
          <a:p>
            <a:pPr indent="0" lvl="0" marL="0" marR="0" rtl="0" algn="l">
              <a:lnSpc>
                <a:spcPct val="115000"/>
              </a:lnSpc>
              <a:spcBef>
                <a:spcPts val="0"/>
              </a:spcBef>
              <a:spcAft>
                <a:spcPts val="0"/>
              </a:spcAft>
              <a:buClr>
                <a:schemeClr val="dk2"/>
              </a:buClr>
              <a:buFont typeface="Arial"/>
              <a:buNone/>
            </a:pPr>
            <a:r>
              <a:t/>
            </a:r>
            <a:endParaRPr b="0" i="0" sz="1400" u="none" cap="none" strike="noStrike">
              <a:solidFill>
                <a:schemeClr val="dk2"/>
              </a:solidFill>
              <a:latin typeface="Arial"/>
              <a:ea typeface="Arial"/>
              <a:cs typeface="Arial"/>
              <a:sym typeface="Arial"/>
            </a:endParaRPr>
          </a:p>
        </p:txBody>
      </p:sp>
    </p:spTree>
  </p:cSld>
  <p:clrMapOvr>
    <a:masterClrMapping/>
  </p:clrMapOvr>
  <p:transition spd="slow">
    <p:fade thruBlk="1"/>
  </p:transition>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340" name="Shape 340"/>
        <p:cNvGrpSpPr/>
        <p:nvPr/>
      </p:nvGrpSpPr>
      <p:grpSpPr>
        <a:xfrm>
          <a:off x="0" y="0"/>
          <a:ext cx="0" cy="0"/>
          <a:chOff x="0" y="0"/>
          <a:chExt cx="0" cy="0"/>
        </a:xfrm>
      </p:grpSpPr>
      <p:sp>
        <p:nvSpPr>
          <p:cNvPr id="341" name="Google Shape;341;p5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Font typeface="Arial"/>
              <a:buNone/>
            </a:pPr>
            <a:r>
              <a:rPr b="1" i="0" lang="en" sz="1800" u="none" cap="none" strike="noStrike">
                <a:solidFill>
                  <a:srgbClr val="000000"/>
                </a:solidFill>
                <a:latin typeface="Arial"/>
                <a:ea typeface="Arial"/>
                <a:cs typeface="Arial"/>
                <a:sym typeface="Arial"/>
              </a:rPr>
              <a:t>West Nile Outbreak</a:t>
            </a:r>
            <a:endParaRPr/>
          </a:p>
        </p:txBody>
      </p:sp>
      <p:sp>
        <p:nvSpPr>
          <p:cNvPr id="342" name="Google Shape;342;p5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2"/>
              </a:buClr>
              <a:buFont typeface="Arial"/>
              <a:buNone/>
            </a:pPr>
            <a:r>
              <a:rPr b="0" i="0" lang="en" u="none" cap="none" strike="noStrike">
                <a:solidFill>
                  <a:srgbClr val="6E6E6E"/>
                </a:solidFill>
                <a:latin typeface="Arial"/>
                <a:ea typeface="Arial"/>
                <a:cs typeface="Arial"/>
                <a:sym typeface="Arial"/>
              </a:rPr>
              <a:t>The U.S. experienced one of its worst </a:t>
            </a:r>
            <a:r>
              <a:rPr b="0" i="0" lang="en" u="sng" cap="none" strike="noStrike">
                <a:solidFill>
                  <a:schemeClr val="hlink"/>
                </a:solidFill>
                <a:latin typeface="Arial"/>
                <a:ea typeface="Arial"/>
                <a:cs typeface="Arial"/>
                <a:sym typeface="Arial"/>
                <a:hlinkClick r:id="rId3"/>
              </a:rPr>
              <a:t>West Nile virus outbreaks</a:t>
            </a:r>
            <a:r>
              <a:rPr b="0" i="0" lang="en" u="none" cap="none" strike="noStrike">
                <a:solidFill>
                  <a:srgbClr val="6E6E6E"/>
                </a:solidFill>
                <a:latin typeface="Arial"/>
                <a:ea typeface="Arial"/>
                <a:cs typeface="Arial"/>
                <a:sym typeface="Arial"/>
              </a:rPr>
              <a:t> ever, thanks in part to weather conditions. </a:t>
            </a:r>
            <a:r>
              <a:rPr b="0" i="0" lang="en" u="sng" cap="none" strike="noStrike">
                <a:solidFill>
                  <a:schemeClr val="hlink"/>
                </a:solidFill>
                <a:latin typeface="Arial"/>
                <a:ea typeface="Arial"/>
                <a:cs typeface="Arial"/>
                <a:sym typeface="Arial"/>
                <a:hlinkClick r:id="rId4"/>
              </a:rPr>
              <a:t>The aerial spraying of pesticides</a:t>
            </a:r>
            <a:r>
              <a:rPr b="0" i="0" lang="en" u="none" cap="none" strike="noStrike">
                <a:solidFill>
                  <a:srgbClr val="6E6E6E"/>
                </a:solidFill>
                <a:latin typeface="Arial"/>
                <a:ea typeface="Arial"/>
                <a:cs typeface="Arial"/>
                <a:sym typeface="Arial"/>
              </a:rPr>
              <a:t> to battle disease-carrying mosquitoes faced opposition from some residents and scientists who argued it's ineffective and potentially dangerous. As one concerned activist told HuffPost's Lynne Peeples, "How many times have they told us something was safe and then 10 years later it comes out that it's not safe?"</a:t>
            </a:r>
            <a:endParaRPr/>
          </a:p>
        </p:txBody>
      </p:sp>
    </p:spTree>
  </p:cSld>
  <p:clrMapOvr>
    <a:masterClrMapping/>
  </p:clrMapOvr>
  <p:transition spd="slow">
    <p:fade thruBlk="1"/>
  </p:transition>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6" name="Shape 346"/>
        <p:cNvGrpSpPr/>
        <p:nvPr/>
      </p:nvGrpSpPr>
      <p:grpSpPr>
        <a:xfrm>
          <a:off x="0" y="0"/>
          <a:ext cx="0" cy="0"/>
          <a:chOff x="0" y="0"/>
          <a:chExt cx="0" cy="0"/>
        </a:xfrm>
      </p:grpSpPr>
      <p:sp>
        <p:nvSpPr>
          <p:cNvPr id="347" name="Google Shape;347;p55"/>
          <p:cNvSpPr txBox="1"/>
          <p:nvPr>
            <p:ph type="title"/>
          </p:nvPr>
        </p:nvSpPr>
        <p:spPr>
          <a:xfrm>
            <a:off x="380999" y="1"/>
            <a:ext cx="7068000" cy="62850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chemeClr val="lt1"/>
              </a:buClr>
              <a:buFont typeface="Calibri"/>
              <a:buNone/>
            </a:pPr>
            <a:r>
              <a:rPr b="0" i="0" lang="en" sz="2800" u="none" cap="none" strike="noStrike">
                <a:solidFill>
                  <a:schemeClr val="lt1"/>
                </a:solidFill>
                <a:latin typeface="Calibri"/>
                <a:ea typeface="Calibri"/>
                <a:cs typeface="Calibri"/>
                <a:sym typeface="Calibri"/>
              </a:rPr>
              <a:t>Mitigations for climate change</a:t>
            </a:r>
            <a:endParaRPr b="0" i="0" sz="2800" u="none" cap="none" strike="noStrike">
              <a:solidFill>
                <a:schemeClr val="lt1"/>
              </a:solidFill>
              <a:latin typeface="Calibri"/>
              <a:ea typeface="Calibri"/>
              <a:cs typeface="Calibri"/>
              <a:sym typeface="Calibri"/>
            </a:endParaRPr>
          </a:p>
        </p:txBody>
      </p:sp>
      <p:sp>
        <p:nvSpPr>
          <p:cNvPr id="348" name="Google Shape;348;p55"/>
          <p:cNvSpPr txBox="1"/>
          <p:nvPr>
            <p:ph idx="1" type="body"/>
          </p:nvPr>
        </p:nvSpPr>
        <p:spPr>
          <a:xfrm>
            <a:off x="0" y="685800"/>
            <a:ext cx="5486400" cy="35502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rgbClr val="464646"/>
              </a:buClr>
              <a:buSzPts val="2800"/>
              <a:buFont typeface="Arial"/>
              <a:buChar char="•"/>
            </a:pPr>
            <a:r>
              <a:rPr b="0" i="0" lang="en" sz="2800" u="none" cap="none" strike="noStrike">
                <a:solidFill>
                  <a:srgbClr val="464646"/>
                </a:solidFill>
                <a:latin typeface="Calibri"/>
                <a:ea typeface="Calibri"/>
                <a:cs typeface="Calibri"/>
                <a:sym typeface="Calibri"/>
              </a:rPr>
              <a:t>Reforestation (and afforestation) </a:t>
            </a:r>
            <a:endParaRPr b="0" i="0" sz="2800" u="none" cap="none" strike="noStrike">
              <a:solidFill>
                <a:srgbClr val="464646"/>
              </a:solidFill>
              <a:latin typeface="Calibri"/>
              <a:ea typeface="Calibri"/>
              <a:cs typeface="Calibri"/>
              <a:sym typeface="Calibri"/>
            </a:endParaRPr>
          </a:p>
          <a:p>
            <a:pPr indent="-342900" lvl="0" marL="342900" marR="0" rtl="0" algn="l">
              <a:spcBef>
                <a:spcPts val="560"/>
              </a:spcBef>
              <a:spcAft>
                <a:spcPts val="0"/>
              </a:spcAft>
              <a:buClr>
                <a:srgbClr val="464646"/>
              </a:buClr>
              <a:buSzPts val="2800"/>
              <a:buFont typeface="Arial"/>
              <a:buChar char="•"/>
            </a:pPr>
            <a:r>
              <a:rPr b="0" i="0" lang="en" sz="2800" u="none" cap="none" strike="noStrike">
                <a:solidFill>
                  <a:srgbClr val="464646"/>
                </a:solidFill>
                <a:latin typeface="Calibri"/>
                <a:ea typeface="Calibri"/>
                <a:cs typeface="Calibri"/>
                <a:sym typeface="Calibri"/>
              </a:rPr>
              <a:t>Carbon offsets</a:t>
            </a:r>
            <a:endParaRPr/>
          </a:p>
          <a:p>
            <a:pPr indent="-342900" lvl="0" marL="342900" marR="0" rtl="0" algn="l">
              <a:spcBef>
                <a:spcPts val="560"/>
              </a:spcBef>
              <a:spcAft>
                <a:spcPts val="0"/>
              </a:spcAft>
              <a:buClr>
                <a:srgbClr val="464646"/>
              </a:buClr>
              <a:buSzPts val="2800"/>
              <a:buFont typeface="Arial"/>
              <a:buChar char="•"/>
            </a:pPr>
            <a:r>
              <a:rPr b="0" i="0" lang="en" sz="2800" u="none" cap="none" strike="noStrike">
                <a:solidFill>
                  <a:srgbClr val="464646"/>
                </a:solidFill>
                <a:latin typeface="Calibri"/>
                <a:ea typeface="Calibri"/>
                <a:cs typeface="Calibri"/>
                <a:sym typeface="Calibri"/>
              </a:rPr>
              <a:t>Cap and trade</a:t>
            </a:r>
            <a:endParaRPr b="0" i="0" sz="2800" u="none" cap="none" strike="noStrike">
              <a:solidFill>
                <a:srgbClr val="464646"/>
              </a:solidFill>
              <a:latin typeface="Calibri"/>
              <a:ea typeface="Calibri"/>
              <a:cs typeface="Calibri"/>
              <a:sym typeface="Calibri"/>
            </a:endParaRPr>
          </a:p>
          <a:p>
            <a:pPr indent="-342900" lvl="0" marL="342900" marR="0" rtl="0" algn="l">
              <a:spcBef>
                <a:spcPts val="560"/>
              </a:spcBef>
              <a:spcAft>
                <a:spcPts val="1600"/>
              </a:spcAft>
              <a:buClr>
                <a:srgbClr val="464646"/>
              </a:buClr>
              <a:buSzPts val="2800"/>
              <a:buFont typeface="Arial"/>
              <a:buChar char="•"/>
            </a:pPr>
            <a:r>
              <a:rPr b="0" i="0" lang="en" sz="2800" u="none" cap="none" strike="noStrike">
                <a:solidFill>
                  <a:srgbClr val="464646"/>
                </a:solidFill>
                <a:latin typeface="Calibri"/>
                <a:ea typeface="Calibri"/>
                <a:cs typeface="Calibri"/>
                <a:sym typeface="Calibri"/>
              </a:rPr>
              <a:t>CCS</a:t>
            </a:r>
            <a:endParaRPr b="0" i="0" sz="2800" u="none" cap="none" strike="noStrike">
              <a:solidFill>
                <a:srgbClr val="464646"/>
              </a:solidFill>
              <a:latin typeface="Calibri"/>
              <a:ea typeface="Calibri"/>
              <a:cs typeface="Calibri"/>
              <a:sym typeface="Calibri"/>
            </a:endParaRPr>
          </a:p>
        </p:txBody>
      </p:sp>
      <p:pic>
        <p:nvPicPr>
          <p:cNvPr descr="aff.jpg" id="349" name="Google Shape;349;p55"/>
          <p:cNvPicPr preferRelativeResize="0"/>
          <p:nvPr>
            <p:ph idx="2" type="body"/>
          </p:nvPr>
        </p:nvPicPr>
        <p:blipFill rotWithShape="1">
          <a:blip r:embed="rId3">
            <a:alphaModFix/>
          </a:blip>
          <a:srcRect b="-75043" l="0" r="0" t="-75018"/>
          <a:stretch/>
        </p:blipFill>
        <p:spPr>
          <a:xfrm>
            <a:off x="5122061" y="228600"/>
            <a:ext cx="3029100" cy="2978700"/>
          </a:xfrm>
          <a:prstGeom prst="rect">
            <a:avLst/>
          </a:prstGeom>
          <a:noFill/>
          <a:ln>
            <a:noFill/>
          </a:ln>
        </p:spPr>
      </p:pic>
      <p:pic>
        <p:nvPicPr>
          <p:cNvPr descr="CO2works.jpg" id="350" name="Google Shape;350;p55"/>
          <p:cNvPicPr preferRelativeResize="0"/>
          <p:nvPr/>
        </p:nvPicPr>
        <p:blipFill rotWithShape="1">
          <a:blip r:embed="rId4">
            <a:alphaModFix/>
          </a:blip>
          <a:srcRect b="0" l="0" r="0" t="0"/>
          <a:stretch/>
        </p:blipFill>
        <p:spPr>
          <a:xfrm>
            <a:off x="4800600" y="2868030"/>
            <a:ext cx="4327800" cy="2209200"/>
          </a:xfrm>
          <a:prstGeom prst="rect">
            <a:avLst/>
          </a:prstGeom>
          <a:noFill/>
          <a:ln>
            <a:noFill/>
          </a:ln>
        </p:spPr>
      </p:pic>
      <p:pic>
        <p:nvPicPr>
          <p:cNvPr descr="Cap and Trade Mechanism.jpg" id="351" name="Google Shape;351;p55"/>
          <p:cNvPicPr preferRelativeResize="0"/>
          <p:nvPr/>
        </p:nvPicPr>
        <p:blipFill rotWithShape="1">
          <a:blip r:embed="rId5">
            <a:alphaModFix/>
          </a:blip>
          <a:srcRect b="0" l="0" r="0" t="0"/>
          <a:stretch/>
        </p:blipFill>
        <p:spPr>
          <a:xfrm>
            <a:off x="-12950" y="3137700"/>
            <a:ext cx="4491300" cy="1904100"/>
          </a:xfrm>
          <a:prstGeom prst="rect">
            <a:avLst/>
          </a:prstGeom>
          <a:noFill/>
          <a:ln>
            <a:noFill/>
          </a:ln>
        </p:spPr>
      </p:pic>
      <p:pic>
        <p:nvPicPr>
          <p:cNvPr descr="CO2-Diagram.jpg" id="352" name="Google Shape;352;p55"/>
          <p:cNvPicPr preferRelativeResize="0"/>
          <p:nvPr/>
        </p:nvPicPr>
        <p:blipFill rotWithShape="1">
          <a:blip r:embed="rId6">
            <a:alphaModFix/>
          </a:blip>
          <a:srcRect b="0" l="0" r="0" t="0"/>
          <a:stretch/>
        </p:blipFill>
        <p:spPr>
          <a:xfrm>
            <a:off x="2791700" y="1197000"/>
            <a:ext cx="2392500" cy="19041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6" name="Shape 356"/>
        <p:cNvGrpSpPr/>
        <p:nvPr/>
      </p:nvGrpSpPr>
      <p:grpSpPr>
        <a:xfrm>
          <a:off x="0" y="0"/>
          <a:ext cx="0" cy="0"/>
          <a:chOff x="0" y="0"/>
          <a:chExt cx="0" cy="0"/>
        </a:xfrm>
      </p:grpSpPr>
      <p:sp>
        <p:nvSpPr>
          <p:cNvPr id="357" name="Google Shape;357;p56"/>
          <p:cNvSpPr txBox="1"/>
          <p:nvPr>
            <p:ph type="title"/>
          </p:nvPr>
        </p:nvSpPr>
        <p:spPr>
          <a:xfrm>
            <a:off x="380999" y="1"/>
            <a:ext cx="7068000" cy="628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Ocean Acidification </a:t>
            </a:r>
            <a:endParaRPr/>
          </a:p>
        </p:txBody>
      </p:sp>
      <p:sp>
        <p:nvSpPr>
          <p:cNvPr id="358" name="Google Shape;358;p56"/>
          <p:cNvSpPr txBox="1"/>
          <p:nvPr>
            <p:ph idx="1" type="body"/>
          </p:nvPr>
        </p:nvSpPr>
        <p:spPr>
          <a:xfrm>
            <a:off x="412175" y="734801"/>
            <a:ext cx="4038600" cy="2978700"/>
          </a:xfrm>
          <a:prstGeom prst="rect">
            <a:avLst/>
          </a:prstGeom>
        </p:spPr>
        <p:txBody>
          <a:bodyPr anchorCtr="0" anchor="t" bIns="91425" lIns="91425" spcFirstLastPara="1" rIns="91425" wrap="square" tIns="91425">
            <a:noAutofit/>
          </a:bodyPr>
          <a:lstStyle/>
          <a:p>
            <a:pPr indent="-254000" lvl="0" marL="342900" rtl="0" algn="l">
              <a:spcBef>
                <a:spcPts val="0"/>
              </a:spcBef>
              <a:spcAft>
                <a:spcPts val="0"/>
              </a:spcAft>
              <a:buClr>
                <a:srgbClr val="000000"/>
              </a:buClr>
              <a:buSzPts val="1800"/>
              <a:buChar char="•"/>
            </a:pPr>
            <a:r>
              <a:rPr b="1" lang="en" sz="1800">
                <a:solidFill>
                  <a:srgbClr val="000000"/>
                </a:solidFill>
              </a:rPr>
              <a:t>Ocean acidification</a:t>
            </a:r>
            <a:r>
              <a:rPr lang="en" sz="1800">
                <a:solidFill>
                  <a:srgbClr val="000000"/>
                </a:solidFill>
              </a:rPr>
              <a:t> is the ongoing decrease in the pH of the Earth's </a:t>
            </a:r>
            <a:r>
              <a:rPr b="1" lang="en" sz="1800">
                <a:solidFill>
                  <a:srgbClr val="000000"/>
                </a:solidFill>
              </a:rPr>
              <a:t>oceans</a:t>
            </a:r>
            <a:r>
              <a:rPr lang="en" sz="1800">
                <a:solidFill>
                  <a:srgbClr val="000000"/>
                </a:solidFill>
              </a:rPr>
              <a:t>, caused by the uptake of carbon dioxide (CO</a:t>
            </a:r>
            <a:r>
              <a:rPr baseline="-25000" lang="en" sz="1800">
                <a:solidFill>
                  <a:srgbClr val="000000"/>
                </a:solidFill>
              </a:rPr>
              <a:t>2</a:t>
            </a:r>
            <a:r>
              <a:rPr lang="en" sz="1800">
                <a:solidFill>
                  <a:srgbClr val="000000"/>
                </a:solidFill>
              </a:rPr>
              <a:t>) from the atmosphere. An estimated 30–40% of the carbon dioxide from human activity released into the atmosphere dissolves into </a:t>
            </a:r>
            <a:r>
              <a:rPr b="1" lang="en" sz="1800">
                <a:solidFill>
                  <a:srgbClr val="000000"/>
                </a:solidFill>
              </a:rPr>
              <a:t>oceans</a:t>
            </a:r>
            <a:r>
              <a:rPr lang="en" sz="1800">
                <a:solidFill>
                  <a:srgbClr val="000000"/>
                </a:solidFill>
              </a:rPr>
              <a:t>, rivers and lakes.</a:t>
            </a:r>
            <a:endParaRPr sz="1800">
              <a:solidFill>
                <a:srgbClr val="000000"/>
              </a:solidFill>
            </a:endParaRPr>
          </a:p>
          <a:p>
            <a:pPr indent="-254000" lvl="0" marL="342900" rtl="0" algn="l">
              <a:spcBef>
                <a:spcPts val="1600"/>
              </a:spcBef>
              <a:spcAft>
                <a:spcPts val="0"/>
              </a:spcAft>
              <a:buClr>
                <a:srgbClr val="000000"/>
              </a:buClr>
              <a:buSzPts val="1800"/>
              <a:buChar char="•"/>
            </a:pPr>
            <a:r>
              <a:rPr lang="en" sz="1800">
                <a:solidFill>
                  <a:srgbClr val="000000"/>
                </a:solidFill>
              </a:rPr>
              <a:t>Heavily impacts coral and other shell organisms </a:t>
            </a:r>
            <a:endParaRPr sz="1800">
              <a:solidFill>
                <a:srgbClr val="000000"/>
              </a:solidFill>
            </a:endParaRPr>
          </a:p>
          <a:p>
            <a:pPr indent="-165100" lvl="0" marL="342900" rtl="0" algn="l">
              <a:spcBef>
                <a:spcPts val="1600"/>
              </a:spcBef>
              <a:spcAft>
                <a:spcPts val="1600"/>
              </a:spcAft>
              <a:buNone/>
            </a:pPr>
            <a:r>
              <a:t/>
            </a:r>
            <a:endParaRPr sz="1800"/>
          </a:p>
        </p:txBody>
      </p:sp>
      <p:sp>
        <p:nvSpPr>
          <p:cNvPr id="359" name="Google Shape;359;p56"/>
          <p:cNvSpPr txBox="1"/>
          <p:nvPr>
            <p:ph idx="2" type="body"/>
          </p:nvPr>
        </p:nvSpPr>
        <p:spPr>
          <a:xfrm>
            <a:off x="4648200" y="1257300"/>
            <a:ext cx="4038600" cy="2978700"/>
          </a:xfrm>
          <a:prstGeom prst="rect">
            <a:avLst/>
          </a:prstGeom>
        </p:spPr>
        <p:txBody>
          <a:bodyPr anchorCtr="0" anchor="t" bIns="91425" lIns="91425" spcFirstLastPara="1" rIns="91425" wrap="square" tIns="91425">
            <a:noAutofit/>
          </a:bodyPr>
          <a:lstStyle/>
          <a:p>
            <a:pPr indent="-165100" lvl="0" marL="342900" rtl="0" algn="l">
              <a:spcBef>
                <a:spcPts val="560"/>
              </a:spcBef>
              <a:spcAft>
                <a:spcPts val="1600"/>
              </a:spcAft>
              <a:buNone/>
            </a:pPr>
            <a:r>
              <a:t/>
            </a:r>
            <a:endParaRPr/>
          </a:p>
        </p:txBody>
      </p:sp>
      <p:pic>
        <p:nvPicPr>
          <p:cNvPr id="360" name="Google Shape;360;p56"/>
          <p:cNvPicPr preferRelativeResize="0"/>
          <p:nvPr/>
        </p:nvPicPr>
        <p:blipFill rotWithShape="1">
          <a:blip r:embed="rId3">
            <a:alphaModFix/>
          </a:blip>
          <a:srcRect b="0" l="0" r="0" t="0"/>
          <a:stretch/>
        </p:blipFill>
        <p:spPr>
          <a:xfrm>
            <a:off x="4450775" y="1133900"/>
            <a:ext cx="4556700" cy="28482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4" name="Shape 364"/>
        <p:cNvGrpSpPr/>
        <p:nvPr/>
      </p:nvGrpSpPr>
      <p:grpSpPr>
        <a:xfrm>
          <a:off x="0" y="0"/>
          <a:ext cx="0" cy="0"/>
          <a:chOff x="0" y="0"/>
          <a:chExt cx="0" cy="0"/>
        </a:xfrm>
      </p:grpSpPr>
      <p:sp>
        <p:nvSpPr>
          <p:cNvPr id="365" name="Google Shape;365;p57"/>
          <p:cNvSpPr txBox="1"/>
          <p:nvPr>
            <p:ph idx="4294967295" type="title"/>
          </p:nvPr>
        </p:nvSpPr>
        <p:spPr>
          <a:xfrm>
            <a:off x="311700" y="445025"/>
            <a:ext cx="8520600" cy="572700"/>
          </a:xfrm>
          <a:prstGeom prst="rect">
            <a:avLst/>
          </a:prstGeom>
          <a:noFill/>
          <a:ln>
            <a:noFill/>
          </a:ln>
        </p:spPr>
        <p:txBody>
          <a:bodyPr anchorCtr="0" anchor="t" bIns="34275" lIns="91425" spcFirstLastPara="1" rIns="91425" wrap="square" tIns="34275">
            <a:noAutofit/>
          </a:bodyPr>
          <a:lstStyle/>
          <a:p>
            <a:pPr indent="0" lvl="0" marL="0" marR="0" rtl="0" algn="l">
              <a:lnSpc>
                <a:spcPct val="100000"/>
              </a:lnSpc>
              <a:spcBef>
                <a:spcPts val="0"/>
              </a:spcBef>
              <a:spcAft>
                <a:spcPts val="0"/>
              </a:spcAft>
              <a:buClr>
                <a:schemeClr val="dk1"/>
              </a:buClr>
              <a:buFont typeface="Noto Sans Symbols"/>
              <a:buNone/>
            </a:pPr>
            <a:r>
              <a:rPr b="0" i="0" lang="en" sz="3000" u="none" cap="none" strike="noStrike">
                <a:solidFill>
                  <a:schemeClr val="dk1"/>
                </a:solidFill>
                <a:latin typeface="Arial"/>
                <a:ea typeface="Arial"/>
                <a:cs typeface="Arial"/>
                <a:sym typeface="Arial"/>
              </a:rPr>
              <a:t>Consequences of Climate Change</a:t>
            </a:r>
            <a:endParaRPr/>
          </a:p>
        </p:txBody>
      </p:sp>
      <p:sp>
        <p:nvSpPr>
          <p:cNvPr id="366" name="Google Shape;366;p57"/>
          <p:cNvSpPr txBox="1"/>
          <p:nvPr>
            <p:ph idx="4294967295" type="body"/>
          </p:nvPr>
        </p:nvSpPr>
        <p:spPr>
          <a:xfrm>
            <a:off x="311700" y="1152475"/>
            <a:ext cx="8520600" cy="3416400"/>
          </a:xfrm>
          <a:prstGeom prst="rect">
            <a:avLst/>
          </a:prstGeom>
          <a:noFill/>
          <a:ln>
            <a:noFill/>
          </a:ln>
        </p:spPr>
        <p:txBody>
          <a:bodyPr anchorCtr="0" anchor="t" bIns="34275" lIns="91425" spcFirstLastPara="1" rIns="91425" wrap="square" tIns="34275">
            <a:noAutofit/>
          </a:bodyPr>
          <a:lstStyle/>
          <a:p>
            <a:pPr indent="0" lvl="0" marL="0" marR="0" rtl="0" algn="l">
              <a:lnSpc>
                <a:spcPct val="100000"/>
              </a:lnSpc>
              <a:spcBef>
                <a:spcPts val="0"/>
              </a:spcBef>
              <a:spcAft>
                <a:spcPts val="0"/>
              </a:spcAft>
              <a:buClr>
                <a:schemeClr val="dk2"/>
              </a:buClr>
              <a:buFont typeface="Noto Sans Symbols"/>
              <a:buNone/>
            </a:pPr>
            <a:r>
              <a:rPr b="0" i="0" lang="en" sz="1500" u="none" cap="none" strike="noStrike">
                <a:solidFill>
                  <a:srgbClr val="000000"/>
                </a:solidFill>
                <a:latin typeface="Arial"/>
                <a:ea typeface="Arial"/>
                <a:cs typeface="Arial"/>
                <a:sym typeface="Arial"/>
              </a:rPr>
              <a:t>Effect</a:t>
            </a:r>
            <a:endParaRPr/>
          </a:p>
        </p:txBody>
      </p:sp>
      <p:sp>
        <p:nvSpPr>
          <p:cNvPr id="367" name="Google Shape;367;p57"/>
          <p:cNvSpPr txBox="1"/>
          <p:nvPr>
            <p:ph idx="4294967295" type="body"/>
          </p:nvPr>
        </p:nvSpPr>
        <p:spPr>
          <a:xfrm>
            <a:off x="375775" y="1605625"/>
            <a:ext cx="3966000" cy="3130800"/>
          </a:xfrm>
          <a:prstGeom prst="rect">
            <a:avLst/>
          </a:prstGeom>
          <a:noFill/>
          <a:ln>
            <a:noFill/>
          </a:ln>
        </p:spPr>
        <p:txBody>
          <a:bodyPr anchorCtr="0" anchor="t" bIns="34275" lIns="91425" spcFirstLastPara="1" rIns="91425" wrap="square" tIns="34275">
            <a:noAutofit/>
          </a:bodyPr>
          <a:lstStyle/>
          <a:p>
            <a:pPr indent="0" lvl="0" marL="0" marR="0" rtl="0" algn="l">
              <a:lnSpc>
                <a:spcPct val="100000"/>
              </a:lnSpc>
              <a:spcBef>
                <a:spcPts val="0"/>
              </a:spcBef>
              <a:spcAft>
                <a:spcPts val="0"/>
              </a:spcAft>
              <a:buClr>
                <a:srgbClr val="93A299"/>
              </a:buClr>
              <a:buSzPts val="1530"/>
              <a:buFont typeface="Arial"/>
              <a:buChar char="•"/>
            </a:pPr>
            <a:r>
              <a:rPr b="0" i="0" lang="en" sz="1800" u="none" cap="none" strike="noStrike">
                <a:solidFill>
                  <a:srgbClr val="000000"/>
                </a:solidFill>
                <a:latin typeface="Arial"/>
                <a:ea typeface="Arial"/>
                <a:cs typeface="Arial"/>
                <a:sym typeface="Arial"/>
              </a:rPr>
              <a:t>Receding polar ice</a:t>
            </a:r>
            <a:r>
              <a:rPr lang="en">
                <a:solidFill>
                  <a:srgbClr val="000000"/>
                </a:solidFill>
              </a:rPr>
              <a:t> </a:t>
            </a:r>
            <a:r>
              <a:rPr b="0" i="0" lang="en" sz="1800" u="none" cap="none" strike="noStrike">
                <a:solidFill>
                  <a:srgbClr val="000000"/>
                </a:solidFill>
                <a:latin typeface="Arial"/>
                <a:ea typeface="Arial"/>
                <a:cs typeface="Arial"/>
                <a:sym typeface="Arial"/>
              </a:rPr>
              <a:t>caps</a:t>
            </a:r>
            <a:endParaRPr/>
          </a:p>
          <a:p>
            <a:pPr indent="-48260" lvl="0" marL="137160" marR="0" rtl="0" algn="l">
              <a:lnSpc>
                <a:spcPct val="100000"/>
              </a:lnSpc>
              <a:spcBef>
                <a:spcPts val="359"/>
              </a:spcBef>
              <a:spcAft>
                <a:spcPts val="0"/>
              </a:spcAft>
              <a:buClr>
                <a:schemeClr val="dk2"/>
              </a:buClr>
              <a:buFont typeface="Noto Sans Symbols"/>
              <a:buNone/>
            </a:pPr>
            <a:r>
              <a:t/>
            </a:r>
            <a:endParaRPr b="0" i="0" sz="1800" u="none" cap="none" strike="noStrike">
              <a:solidFill>
                <a:srgbClr val="000000"/>
              </a:solidFill>
              <a:latin typeface="Arial"/>
              <a:ea typeface="Arial"/>
              <a:cs typeface="Arial"/>
              <a:sym typeface="Arial"/>
            </a:endParaRPr>
          </a:p>
          <a:p>
            <a:pPr indent="-48260" lvl="0" marL="137160" marR="0" rtl="0" algn="l">
              <a:lnSpc>
                <a:spcPct val="100000"/>
              </a:lnSpc>
              <a:spcBef>
                <a:spcPts val="359"/>
              </a:spcBef>
              <a:spcAft>
                <a:spcPts val="0"/>
              </a:spcAft>
              <a:buClr>
                <a:schemeClr val="dk2"/>
              </a:buClr>
              <a:buFont typeface="Noto Sans Symbols"/>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359"/>
              </a:spcBef>
              <a:spcAft>
                <a:spcPts val="0"/>
              </a:spcAft>
              <a:buClr>
                <a:srgbClr val="93A299"/>
              </a:buClr>
              <a:buSzPts val="1530"/>
              <a:buFont typeface="Arial"/>
              <a:buChar char="•"/>
            </a:pPr>
            <a:r>
              <a:rPr b="0" i="0" lang="en" sz="1800" u="none" cap="none" strike="noStrike">
                <a:solidFill>
                  <a:srgbClr val="000000"/>
                </a:solidFill>
                <a:latin typeface="Arial"/>
                <a:ea typeface="Arial"/>
                <a:cs typeface="Arial"/>
                <a:sym typeface="Arial"/>
              </a:rPr>
              <a:t>Melting of permafrost</a:t>
            </a:r>
            <a:endParaRPr/>
          </a:p>
          <a:p>
            <a:pPr indent="0" lvl="0" marL="0" marR="0" rtl="0" algn="l">
              <a:lnSpc>
                <a:spcPct val="100000"/>
              </a:lnSpc>
              <a:spcBef>
                <a:spcPts val="359"/>
              </a:spcBef>
              <a:spcAft>
                <a:spcPts val="0"/>
              </a:spcAft>
              <a:buClr>
                <a:schemeClr val="dk2"/>
              </a:buClr>
              <a:buFont typeface="Noto Sans Symbols"/>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359"/>
              </a:spcBef>
              <a:spcAft>
                <a:spcPts val="0"/>
              </a:spcAft>
              <a:buClr>
                <a:schemeClr val="dk2"/>
              </a:buClr>
              <a:buFont typeface="Noto Sans Symbols"/>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359"/>
              </a:spcBef>
              <a:spcAft>
                <a:spcPts val="0"/>
              </a:spcAft>
              <a:buClr>
                <a:srgbClr val="93A299"/>
              </a:buClr>
              <a:buSzPts val="1530"/>
              <a:buFont typeface="Arial"/>
              <a:buChar char="•"/>
            </a:pPr>
            <a:r>
              <a:rPr b="0" i="0" lang="en" sz="1800" u="none" cap="none" strike="noStrike">
                <a:solidFill>
                  <a:srgbClr val="000000"/>
                </a:solidFill>
                <a:latin typeface="Arial"/>
                <a:ea typeface="Arial"/>
                <a:cs typeface="Arial"/>
                <a:sym typeface="Arial"/>
              </a:rPr>
              <a:t>Changes atmospheric energy balance – why?</a:t>
            </a:r>
            <a:endParaRPr/>
          </a:p>
        </p:txBody>
      </p:sp>
      <p:sp>
        <p:nvSpPr>
          <p:cNvPr id="368" name="Google Shape;368;p57"/>
          <p:cNvSpPr txBox="1"/>
          <p:nvPr>
            <p:ph idx="4294967295" type="body"/>
          </p:nvPr>
        </p:nvSpPr>
        <p:spPr>
          <a:xfrm>
            <a:off x="4975934" y="1126114"/>
            <a:ext cx="2948700" cy="479400"/>
          </a:xfrm>
          <a:prstGeom prst="rect">
            <a:avLst/>
          </a:prstGeom>
          <a:noFill/>
          <a:ln>
            <a:noFill/>
          </a:ln>
        </p:spPr>
        <p:txBody>
          <a:bodyPr anchorCtr="0" anchor="t" bIns="34275" lIns="91425" spcFirstLastPara="1" rIns="91425" wrap="square" tIns="34275">
            <a:noAutofit/>
          </a:bodyPr>
          <a:lstStyle/>
          <a:p>
            <a:pPr indent="0" lvl="0" marL="0" marR="0" rtl="0" algn="ctr">
              <a:lnSpc>
                <a:spcPct val="100000"/>
              </a:lnSpc>
              <a:spcBef>
                <a:spcPts val="0"/>
              </a:spcBef>
              <a:spcAft>
                <a:spcPts val="0"/>
              </a:spcAft>
              <a:buClr>
                <a:schemeClr val="dk2"/>
              </a:buClr>
              <a:buFont typeface="Noto Sans Symbols"/>
              <a:buNone/>
            </a:pPr>
            <a:r>
              <a:rPr b="0" i="0" lang="en" sz="1500" u="none" cap="none" strike="noStrike">
                <a:solidFill>
                  <a:srgbClr val="000000"/>
                </a:solidFill>
                <a:latin typeface="Arial"/>
                <a:ea typeface="Arial"/>
                <a:cs typeface="Arial"/>
                <a:sym typeface="Arial"/>
              </a:rPr>
              <a:t>Environmental Consequences</a:t>
            </a:r>
            <a:endParaRPr/>
          </a:p>
        </p:txBody>
      </p:sp>
      <p:sp>
        <p:nvSpPr>
          <p:cNvPr id="369" name="Google Shape;369;p57"/>
          <p:cNvSpPr txBox="1"/>
          <p:nvPr>
            <p:ph idx="4294967295" type="body"/>
          </p:nvPr>
        </p:nvSpPr>
        <p:spPr>
          <a:xfrm>
            <a:off x="4975925" y="1605625"/>
            <a:ext cx="3856500" cy="3130800"/>
          </a:xfrm>
          <a:prstGeom prst="rect">
            <a:avLst/>
          </a:prstGeom>
          <a:noFill/>
          <a:ln>
            <a:noFill/>
          </a:ln>
        </p:spPr>
        <p:txBody>
          <a:bodyPr anchorCtr="0" anchor="t" bIns="34275" lIns="91425" spcFirstLastPara="1" rIns="91425" wrap="square" tIns="34275">
            <a:noAutofit/>
          </a:bodyPr>
          <a:lstStyle/>
          <a:p>
            <a:pPr indent="0" lvl="0" marL="0" marR="0" rtl="0" algn="l">
              <a:lnSpc>
                <a:spcPct val="100000"/>
              </a:lnSpc>
              <a:spcBef>
                <a:spcPts val="0"/>
              </a:spcBef>
              <a:spcAft>
                <a:spcPts val="0"/>
              </a:spcAft>
              <a:buClr>
                <a:srgbClr val="93A299"/>
              </a:buClr>
              <a:buSzPts val="1530"/>
              <a:buFont typeface="Arial"/>
              <a:buChar char="•"/>
            </a:pPr>
            <a:r>
              <a:rPr b="0" i="0" lang="en" sz="1800" u="none" cap="none" strike="noStrike">
                <a:solidFill>
                  <a:srgbClr val="000000"/>
                </a:solidFill>
                <a:latin typeface="Arial"/>
                <a:ea typeface="Arial"/>
                <a:cs typeface="Arial"/>
                <a:sym typeface="Arial"/>
              </a:rPr>
              <a:t>Sea level rise (although due primarily to thermal expansion)</a:t>
            </a:r>
            <a:endParaRPr/>
          </a:p>
          <a:p>
            <a:pPr indent="0" lvl="0" marL="0" marR="0" rtl="0" algn="l">
              <a:lnSpc>
                <a:spcPct val="100000"/>
              </a:lnSpc>
              <a:spcBef>
                <a:spcPts val="0"/>
              </a:spcBef>
              <a:spcAft>
                <a:spcPts val="0"/>
              </a:spcAft>
              <a:buClr>
                <a:schemeClr val="dk2"/>
              </a:buClr>
              <a:buFont typeface="Noto Sans Symbols"/>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359"/>
              </a:spcBef>
              <a:spcAft>
                <a:spcPts val="0"/>
              </a:spcAft>
              <a:buClr>
                <a:srgbClr val="93A299"/>
              </a:buClr>
              <a:buSzPts val="1530"/>
              <a:buFont typeface="Arial"/>
              <a:buChar char="•"/>
            </a:pPr>
            <a:r>
              <a:rPr b="0" i="0" lang="en" sz="1800" u="none" cap="none" strike="noStrike">
                <a:solidFill>
                  <a:srgbClr val="000000"/>
                </a:solidFill>
                <a:latin typeface="Arial"/>
                <a:ea typeface="Arial"/>
                <a:cs typeface="Arial"/>
                <a:sym typeface="Arial"/>
              </a:rPr>
              <a:t>Messes up transportation routes</a:t>
            </a:r>
            <a:endParaRPr/>
          </a:p>
          <a:p>
            <a:pPr indent="0" lvl="0" marL="0" marR="0" rtl="0" algn="l">
              <a:lnSpc>
                <a:spcPct val="100000"/>
              </a:lnSpc>
              <a:spcBef>
                <a:spcPts val="359"/>
              </a:spcBef>
              <a:spcAft>
                <a:spcPts val="0"/>
              </a:spcAft>
              <a:buClr>
                <a:srgbClr val="93A299"/>
              </a:buClr>
              <a:buSzPts val="1530"/>
              <a:buFont typeface="Arial"/>
              <a:buChar char="•"/>
            </a:pPr>
            <a:r>
              <a:rPr b="0" i="0" lang="en" sz="1800" u="none" cap="none" strike="noStrike">
                <a:solidFill>
                  <a:srgbClr val="000000"/>
                </a:solidFill>
                <a:latin typeface="Arial"/>
                <a:ea typeface="Arial"/>
                <a:cs typeface="Arial"/>
                <a:sym typeface="Arial"/>
              </a:rPr>
              <a:t>Releases methane – potent greenhouse gas</a:t>
            </a:r>
            <a:endParaRPr/>
          </a:p>
          <a:p>
            <a:pPr indent="0" lvl="0" marL="0" marR="0" rtl="0" algn="l">
              <a:lnSpc>
                <a:spcPct val="100000"/>
              </a:lnSpc>
              <a:spcBef>
                <a:spcPts val="359"/>
              </a:spcBef>
              <a:spcAft>
                <a:spcPts val="0"/>
              </a:spcAft>
              <a:buClr>
                <a:schemeClr val="dk2"/>
              </a:buClr>
              <a:buFont typeface="Noto Sans Symbols"/>
              <a:buNone/>
            </a:pPr>
            <a:r>
              <a:t/>
            </a:r>
            <a:endParaRPr b="0" i="0" sz="1800" u="none" cap="none" strike="noStrike">
              <a:solidFill>
                <a:srgbClr val="000000"/>
              </a:solidFill>
              <a:latin typeface="Arial"/>
              <a:ea typeface="Arial"/>
              <a:cs typeface="Arial"/>
              <a:sym typeface="Arial"/>
            </a:endParaRPr>
          </a:p>
          <a:p>
            <a:pPr indent="0" lvl="0" marL="0" marR="0" rtl="0" algn="l">
              <a:lnSpc>
                <a:spcPct val="100000"/>
              </a:lnSpc>
              <a:spcBef>
                <a:spcPts val="359"/>
              </a:spcBef>
              <a:spcAft>
                <a:spcPts val="0"/>
              </a:spcAft>
              <a:buClr>
                <a:srgbClr val="93A299"/>
              </a:buClr>
              <a:buSzPts val="1530"/>
              <a:buFont typeface="Arial"/>
              <a:buChar char="•"/>
            </a:pPr>
            <a:r>
              <a:rPr b="0" i="0" lang="en" sz="1800" u="none" cap="none" strike="noStrike">
                <a:solidFill>
                  <a:srgbClr val="000000"/>
                </a:solidFill>
                <a:latin typeface="Arial"/>
                <a:ea typeface="Arial"/>
                <a:cs typeface="Arial"/>
                <a:sym typeface="Arial"/>
              </a:rPr>
              <a:t>Altered climates in various places around the globe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9">
                                            <p:txEl>
                                              <p:pRg end="0" st="0"/>
                                            </p:txEl>
                                          </p:spTgt>
                                        </p:tgtEl>
                                        <p:attrNameLst>
                                          <p:attrName>style.visibility</p:attrName>
                                        </p:attrNameLst>
                                      </p:cBhvr>
                                      <p:to>
                                        <p:strVal val="visible"/>
                                      </p:to>
                                    </p:set>
                                    <p:animEffect filter="fade" transition="in">
                                      <p:cBhvr>
                                        <p:cTn dur="1"/>
                                        <p:tgtEl>
                                          <p:spTgt spid="36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9">
                                            <p:txEl>
                                              <p:pRg end="1" st="1"/>
                                            </p:txEl>
                                          </p:spTgt>
                                        </p:tgtEl>
                                        <p:attrNameLst>
                                          <p:attrName>style.visibility</p:attrName>
                                        </p:attrNameLst>
                                      </p:cBhvr>
                                      <p:to>
                                        <p:strVal val="visible"/>
                                      </p:to>
                                    </p:set>
                                    <p:animEffect filter="fade" transition="in">
                                      <p:cBhvr>
                                        <p:cTn dur="1"/>
                                        <p:tgtEl>
                                          <p:spTgt spid="36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9">
                                            <p:txEl>
                                              <p:pRg end="2" st="2"/>
                                            </p:txEl>
                                          </p:spTgt>
                                        </p:tgtEl>
                                        <p:attrNameLst>
                                          <p:attrName>style.visibility</p:attrName>
                                        </p:attrNameLst>
                                      </p:cBhvr>
                                      <p:to>
                                        <p:strVal val="visible"/>
                                      </p:to>
                                    </p:set>
                                    <p:animEffect filter="fade" transition="in">
                                      <p:cBhvr>
                                        <p:cTn dur="1"/>
                                        <p:tgtEl>
                                          <p:spTgt spid="36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9">
                                            <p:txEl>
                                              <p:pRg end="3" st="3"/>
                                            </p:txEl>
                                          </p:spTgt>
                                        </p:tgtEl>
                                        <p:attrNameLst>
                                          <p:attrName>style.visibility</p:attrName>
                                        </p:attrNameLst>
                                      </p:cBhvr>
                                      <p:to>
                                        <p:strVal val="visible"/>
                                      </p:to>
                                    </p:set>
                                    <p:animEffect filter="fade" transition="in">
                                      <p:cBhvr>
                                        <p:cTn dur="1"/>
                                        <p:tgtEl>
                                          <p:spTgt spid="369">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9">
                                            <p:txEl>
                                              <p:pRg end="4" st="4"/>
                                            </p:txEl>
                                          </p:spTgt>
                                        </p:tgtEl>
                                        <p:attrNameLst>
                                          <p:attrName>style.visibility</p:attrName>
                                        </p:attrNameLst>
                                      </p:cBhvr>
                                      <p:to>
                                        <p:strVal val="visible"/>
                                      </p:to>
                                    </p:set>
                                    <p:animEffect filter="fade" transition="in">
                                      <p:cBhvr>
                                        <p:cTn dur="1"/>
                                        <p:tgtEl>
                                          <p:spTgt spid="369">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9">
                                            <p:txEl>
                                              <p:pRg end="5" st="5"/>
                                            </p:txEl>
                                          </p:spTgt>
                                        </p:tgtEl>
                                        <p:attrNameLst>
                                          <p:attrName>style.visibility</p:attrName>
                                        </p:attrNameLst>
                                      </p:cBhvr>
                                      <p:to>
                                        <p:strVal val="visible"/>
                                      </p:to>
                                    </p:set>
                                    <p:animEffect filter="fade" transition="in">
                                      <p:cBhvr>
                                        <p:cTn dur="1"/>
                                        <p:tgtEl>
                                          <p:spTgt spid="369">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3" name="Shape 373"/>
        <p:cNvGrpSpPr/>
        <p:nvPr/>
      </p:nvGrpSpPr>
      <p:grpSpPr>
        <a:xfrm>
          <a:off x="0" y="0"/>
          <a:ext cx="0" cy="0"/>
          <a:chOff x="0" y="0"/>
          <a:chExt cx="0" cy="0"/>
        </a:xfrm>
      </p:grpSpPr>
      <p:sp>
        <p:nvSpPr>
          <p:cNvPr id="374" name="Google Shape;374;p58"/>
          <p:cNvSpPr txBox="1"/>
          <p:nvPr>
            <p:ph type="title"/>
          </p:nvPr>
        </p:nvSpPr>
        <p:spPr>
          <a:xfrm>
            <a:off x="380999" y="1"/>
            <a:ext cx="7068000" cy="62850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chemeClr val="lt1"/>
              </a:buClr>
              <a:buFont typeface="Calibri"/>
              <a:buNone/>
            </a:pPr>
            <a:r>
              <a:rPr lang="en"/>
              <a:t>Drought </a:t>
            </a:r>
            <a:endParaRPr b="0" i="0" sz="2800" u="none" cap="none" strike="noStrike">
              <a:solidFill>
                <a:schemeClr val="lt1"/>
              </a:solidFill>
              <a:latin typeface="Calibri"/>
              <a:ea typeface="Calibri"/>
              <a:cs typeface="Calibri"/>
              <a:sym typeface="Calibri"/>
            </a:endParaRPr>
          </a:p>
        </p:txBody>
      </p:sp>
      <p:sp>
        <p:nvSpPr>
          <p:cNvPr id="375" name="Google Shape;375;p58"/>
          <p:cNvSpPr txBox="1"/>
          <p:nvPr>
            <p:ph idx="1" type="body"/>
          </p:nvPr>
        </p:nvSpPr>
        <p:spPr>
          <a:xfrm>
            <a:off x="152400" y="914400"/>
            <a:ext cx="4343400" cy="3886200"/>
          </a:xfrm>
          <a:prstGeom prst="rect">
            <a:avLst/>
          </a:prstGeom>
          <a:noFill/>
          <a:ln>
            <a:noFill/>
          </a:ln>
        </p:spPr>
        <p:txBody>
          <a:bodyPr anchorCtr="0" anchor="t" bIns="45700" lIns="91425" spcFirstLastPara="1" rIns="91425" wrap="square" tIns="45700">
            <a:noAutofit/>
          </a:bodyPr>
          <a:lstStyle/>
          <a:p>
            <a:pPr indent="-279400" lvl="0" marL="342900" marR="0" rtl="0" algn="l">
              <a:lnSpc>
                <a:spcPct val="100000"/>
              </a:lnSpc>
              <a:spcBef>
                <a:spcPts val="0"/>
              </a:spcBef>
              <a:spcAft>
                <a:spcPts val="0"/>
              </a:spcAft>
              <a:buClr>
                <a:srgbClr val="464646"/>
              </a:buClr>
              <a:buSzPts val="1800"/>
              <a:buFont typeface="Arial"/>
              <a:buChar char="•"/>
            </a:pPr>
            <a:r>
              <a:rPr lang="en" sz="1800"/>
              <a:t>Areas facing increasing drought due to climate change and excessive human consumption for agriculture. </a:t>
            </a:r>
            <a:endParaRPr sz="1800"/>
          </a:p>
          <a:p>
            <a:pPr indent="-247650" lvl="1" marL="742950" marR="0" rtl="0" algn="l">
              <a:lnSpc>
                <a:spcPct val="100000"/>
              </a:lnSpc>
              <a:spcBef>
                <a:spcPts val="0"/>
              </a:spcBef>
              <a:spcAft>
                <a:spcPts val="0"/>
              </a:spcAft>
              <a:buClr>
                <a:srgbClr val="464646"/>
              </a:buClr>
              <a:buSzPts val="1800"/>
              <a:buFont typeface="Arial"/>
              <a:buChar char="–"/>
            </a:pPr>
            <a:r>
              <a:rPr lang="en" sz="1800"/>
              <a:t>Texas and California are good case studies </a:t>
            </a:r>
            <a:endParaRPr sz="1800"/>
          </a:p>
          <a:p>
            <a:pPr indent="-279400" lvl="0" marL="342900" marR="0" rtl="0" algn="l">
              <a:lnSpc>
                <a:spcPct val="100000"/>
              </a:lnSpc>
              <a:spcBef>
                <a:spcPts val="0"/>
              </a:spcBef>
              <a:spcAft>
                <a:spcPts val="0"/>
              </a:spcAft>
              <a:buClr>
                <a:srgbClr val="464646"/>
              </a:buClr>
              <a:buSzPts val="1800"/>
              <a:buFont typeface="Arial"/>
              <a:buChar char="•"/>
            </a:pPr>
            <a:r>
              <a:rPr lang="en" sz="1800"/>
              <a:t>Require change of behavior </a:t>
            </a:r>
            <a:endParaRPr sz="1800"/>
          </a:p>
          <a:p>
            <a:pPr indent="-247650" lvl="1" marL="742950" marR="0" rtl="0" algn="l">
              <a:lnSpc>
                <a:spcPct val="100000"/>
              </a:lnSpc>
              <a:spcBef>
                <a:spcPts val="0"/>
              </a:spcBef>
              <a:spcAft>
                <a:spcPts val="0"/>
              </a:spcAft>
              <a:buClr>
                <a:srgbClr val="464646"/>
              </a:buClr>
              <a:buSzPts val="1800"/>
              <a:buFont typeface="Arial"/>
              <a:buChar char="–"/>
            </a:pPr>
            <a:r>
              <a:rPr lang="en" sz="1800"/>
              <a:t>Restrictions on water lawns, pools, car washes, etc </a:t>
            </a:r>
            <a:endParaRPr sz="1800"/>
          </a:p>
          <a:p>
            <a:pPr indent="-279400" lvl="0" marL="342900" marR="0" rtl="0" algn="l">
              <a:lnSpc>
                <a:spcPct val="100000"/>
              </a:lnSpc>
              <a:spcBef>
                <a:spcPts val="0"/>
              </a:spcBef>
              <a:spcAft>
                <a:spcPts val="0"/>
              </a:spcAft>
              <a:buClr>
                <a:srgbClr val="464646"/>
              </a:buClr>
              <a:buSzPts val="1800"/>
              <a:buFont typeface="Arial"/>
              <a:buChar char="•"/>
            </a:pPr>
            <a:r>
              <a:rPr lang="en" sz="1800"/>
              <a:t>Bottled Water industry is big in California, should we allow water to be bottled and sent elsewhere?</a:t>
            </a:r>
            <a:endParaRPr sz="1800"/>
          </a:p>
          <a:p>
            <a:pPr indent="0" lvl="0" marL="457200" marR="0" rtl="0" algn="l">
              <a:lnSpc>
                <a:spcPct val="100000"/>
              </a:lnSpc>
              <a:spcBef>
                <a:spcPts val="0"/>
              </a:spcBef>
              <a:spcAft>
                <a:spcPts val="0"/>
              </a:spcAft>
              <a:buNone/>
            </a:pPr>
            <a:r>
              <a:t/>
            </a:r>
            <a:endParaRPr sz="1400"/>
          </a:p>
          <a:p>
            <a:pPr indent="-133350" lvl="1" marL="742950" marR="0" rtl="0" algn="l">
              <a:spcBef>
                <a:spcPts val="480"/>
              </a:spcBef>
              <a:spcAft>
                <a:spcPts val="1600"/>
              </a:spcAft>
              <a:buClr>
                <a:srgbClr val="464646"/>
              </a:buClr>
              <a:buSzPts val="2400"/>
              <a:buFont typeface="Arial"/>
              <a:buNone/>
            </a:pPr>
            <a:r>
              <a:t/>
            </a:r>
            <a:endParaRPr b="0" i="0" sz="2400" u="none" cap="none" strike="noStrike">
              <a:solidFill>
                <a:srgbClr val="464646"/>
              </a:solidFill>
              <a:latin typeface="Calibri"/>
              <a:ea typeface="Calibri"/>
              <a:cs typeface="Calibri"/>
              <a:sym typeface="Calibri"/>
            </a:endParaRPr>
          </a:p>
        </p:txBody>
      </p:sp>
      <p:pic>
        <p:nvPicPr>
          <p:cNvPr id="376" name="Google Shape;376;p58"/>
          <p:cNvPicPr preferRelativeResize="0"/>
          <p:nvPr/>
        </p:nvPicPr>
        <p:blipFill rotWithShape="1">
          <a:blip r:embed="rId3">
            <a:alphaModFix/>
          </a:blip>
          <a:srcRect b="0" l="0" r="0" t="0"/>
          <a:stretch/>
        </p:blipFill>
        <p:spPr>
          <a:xfrm>
            <a:off x="4739629" y="949450"/>
            <a:ext cx="4108500" cy="2793600"/>
          </a:xfrm>
          <a:prstGeom prst="rect">
            <a:avLst/>
          </a:prstGeom>
          <a:noFill/>
          <a:ln>
            <a:noFill/>
          </a:ln>
        </p:spPr>
      </p:pic>
    </p:spTree>
  </p:cSld>
  <p:clrMapOvr>
    <a:masterClrMapping/>
  </p:clrMapOvr>
  <mc:AlternateContent>
    <mc:Choice Requires="p14">
      <p:transition spd="slow">
        <p14:flip dir="l"/>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380" name="Shape 380"/>
        <p:cNvGrpSpPr/>
        <p:nvPr/>
      </p:nvGrpSpPr>
      <p:grpSpPr>
        <a:xfrm>
          <a:off x="0" y="0"/>
          <a:ext cx="0" cy="0"/>
          <a:chOff x="0" y="0"/>
          <a:chExt cx="0" cy="0"/>
        </a:xfrm>
      </p:grpSpPr>
      <p:sp>
        <p:nvSpPr>
          <p:cNvPr id="381" name="Google Shape;381;p5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Font typeface="Arial"/>
              <a:buNone/>
            </a:pPr>
            <a:r>
              <a:rPr b="1" i="0" lang="en" sz="1800" u="none" cap="none" strike="noStrike">
                <a:solidFill>
                  <a:srgbClr val="000000"/>
                </a:solidFill>
                <a:latin typeface="Arial"/>
                <a:ea typeface="Arial"/>
                <a:cs typeface="Arial"/>
                <a:sym typeface="Arial"/>
              </a:rPr>
              <a:t>Texas Drought</a:t>
            </a:r>
            <a:endParaRPr/>
          </a:p>
        </p:txBody>
      </p:sp>
      <p:sp>
        <p:nvSpPr>
          <p:cNvPr id="382" name="Google Shape;382;p5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2"/>
              </a:buClr>
              <a:buFont typeface="Arial"/>
              <a:buNone/>
            </a:pPr>
            <a:r>
              <a:rPr b="0" i="0" lang="en" sz="2400" u="none" cap="none" strike="noStrike">
                <a:solidFill>
                  <a:srgbClr val="6E6E6E"/>
                </a:solidFill>
                <a:latin typeface="Arial"/>
                <a:ea typeface="Arial"/>
                <a:cs typeface="Arial"/>
                <a:sym typeface="Arial"/>
              </a:rPr>
              <a:t>Throughout 2011, Texas experienced its single-worst drought since record keeping began, with an </a:t>
            </a:r>
            <a:r>
              <a:rPr b="0" i="0" lang="en" sz="2400" u="sng" cap="none" strike="noStrike">
                <a:solidFill>
                  <a:schemeClr val="hlink"/>
                </a:solidFill>
                <a:latin typeface="Arial"/>
                <a:ea typeface="Arial"/>
                <a:cs typeface="Arial"/>
                <a:sym typeface="Arial"/>
                <a:hlinkClick r:id="rId3"/>
              </a:rPr>
              <a:t>average of 12 inches of rain falling across the state</a:t>
            </a:r>
            <a:r>
              <a:rPr b="0" i="0" lang="en" sz="2400" u="none" cap="none" strike="noStrike">
                <a:solidFill>
                  <a:srgbClr val="6E6E6E"/>
                </a:solidFill>
                <a:latin typeface="Arial"/>
                <a:ea typeface="Arial"/>
                <a:cs typeface="Arial"/>
                <a:sym typeface="Arial"/>
              </a:rPr>
              <a:t> since January. </a:t>
            </a:r>
            <a:r>
              <a:rPr lang="en" sz="2400">
                <a:solidFill>
                  <a:srgbClr val="6E6E6E"/>
                </a:solidFill>
              </a:rPr>
              <a:t>The Drought</a:t>
            </a:r>
            <a:r>
              <a:rPr b="0" i="0" lang="en" sz="2400" u="sng" cap="none" strike="noStrike">
                <a:solidFill>
                  <a:schemeClr val="hlink"/>
                </a:solidFill>
                <a:latin typeface="Arial"/>
                <a:ea typeface="Arial"/>
                <a:cs typeface="Arial"/>
                <a:sym typeface="Arial"/>
                <a:hlinkClick r:id="rId4"/>
              </a:rPr>
              <a:t> has also impacted the cattle industry</a:t>
            </a:r>
            <a:r>
              <a:rPr b="0" i="0" lang="en" sz="2400" u="none" cap="none" strike="noStrike">
                <a:solidFill>
                  <a:srgbClr val="6E6E6E"/>
                </a:solidFill>
                <a:latin typeface="Arial"/>
                <a:ea typeface="Arial"/>
                <a:cs typeface="Arial"/>
                <a:sym typeface="Arial"/>
              </a:rPr>
              <a:t>. 600,000 cows, or 12 percent of the state's population, have been moved or slaughtered since January. Interestingly, low water levels and receding lakes have </a:t>
            </a:r>
            <a:r>
              <a:rPr b="0" i="0" lang="en" sz="2400" u="sng" cap="none" strike="noStrike">
                <a:solidFill>
                  <a:schemeClr val="hlink"/>
                </a:solidFill>
                <a:latin typeface="Arial"/>
                <a:ea typeface="Arial"/>
                <a:cs typeface="Arial"/>
                <a:sym typeface="Arial"/>
                <a:hlinkClick r:id="rId5"/>
              </a:rPr>
              <a:t>revealed previously-hidden ghost towns, fossils and graves</a:t>
            </a:r>
            <a:r>
              <a:rPr b="0" i="0" lang="en" sz="2400" u="none" cap="none" strike="noStrike">
                <a:solidFill>
                  <a:srgbClr val="6E6E6E"/>
                </a:solidFill>
                <a:latin typeface="Arial"/>
                <a:ea typeface="Arial"/>
                <a:cs typeface="Arial"/>
                <a:sym typeface="Arial"/>
              </a:rPr>
              <a:t>.</a:t>
            </a:r>
            <a:endParaRPr sz="2400"/>
          </a:p>
        </p:txBody>
      </p:sp>
    </p:spTree>
  </p:cSld>
  <p:clrMapOvr>
    <a:masterClrMapping/>
  </p:clrMapOvr>
  <p:transition spd="slow">
    <p:fade thruBlk="1"/>
  </p:transition>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386" name="Shape 386"/>
        <p:cNvGrpSpPr/>
        <p:nvPr/>
      </p:nvGrpSpPr>
      <p:grpSpPr>
        <a:xfrm>
          <a:off x="0" y="0"/>
          <a:ext cx="0" cy="0"/>
          <a:chOff x="0" y="0"/>
          <a:chExt cx="0" cy="0"/>
        </a:xfrm>
      </p:grpSpPr>
      <p:sp>
        <p:nvSpPr>
          <p:cNvPr id="387" name="Google Shape;387;p6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Font typeface="Arial"/>
              <a:buNone/>
            </a:pPr>
            <a:r>
              <a:rPr b="0" i="0" lang="en" sz="2800" u="none" cap="none" strike="noStrike">
                <a:solidFill>
                  <a:schemeClr val="dk1"/>
                </a:solidFill>
                <a:latin typeface="Arial"/>
                <a:ea typeface="Arial"/>
                <a:cs typeface="Arial"/>
                <a:sym typeface="Arial"/>
              </a:rPr>
              <a:t>Heatwaves </a:t>
            </a:r>
            <a:endParaRPr/>
          </a:p>
        </p:txBody>
      </p:sp>
      <p:sp>
        <p:nvSpPr>
          <p:cNvPr id="388" name="Google Shape;388;p6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2"/>
              </a:buClr>
              <a:buFont typeface="Arial"/>
              <a:buNone/>
            </a:pPr>
            <a:r>
              <a:rPr b="0" i="0" lang="en" sz="1000" u="none" cap="none" strike="noStrike">
                <a:solidFill>
                  <a:srgbClr val="222222"/>
                </a:solidFill>
                <a:latin typeface="Arial"/>
                <a:ea typeface="Arial"/>
                <a:cs typeface="Arial"/>
                <a:sym typeface="Arial"/>
              </a:rPr>
              <a:t> </a:t>
            </a:r>
            <a:r>
              <a:rPr b="0" i="0" lang="en" sz="2400" u="none" cap="none" strike="noStrike">
                <a:solidFill>
                  <a:srgbClr val="222222"/>
                </a:solidFill>
                <a:latin typeface="Arial"/>
                <a:ea typeface="Arial"/>
                <a:cs typeface="Arial"/>
                <a:sym typeface="Arial"/>
              </a:rPr>
              <a:t>Southwest China’s Sichuan province during a heatwave that pushed thermometers as high as 106 degrees Fahrenheit. The deadly temperatures lasted for weeks, creating the worst heatwave in at least 140 years</a:t>
            </a:r>
            <a:endParaRPr sz="2400"/>
          </a:p>
        </p:txBody>
      </p:sp>
    </p:spTree>
  </p:cSld>
  <p:clrMapOvr>
    <a:masterClrMapping/>
  </p:clrMapOvr>
  <p:transition spd="slow">
    <p:fade thruBlk="1"/>
  </p:transition>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2" name="Shape 392"/>
        <p:cNvGrpSpPr/>
        <p:nvPr/>
      </p:nvGrpSpPr>
      <p:grpSpPr>
        <a:xfrm>
          <a:off x="0" y="0"/>
          <a:ext cx="0" cy="0"/>
          <a:chOff x="0" y="0"/>
          <a:chExt cx="0" cy="0"/>
        </a:xfrm>
      </p:grpSpPr>
      <p:sp>
        <p:nvSpPr>
          <p:cNvPr id="393" name="Google Shape;393;p61"/>
          <p:cNvSpPr txBox="1"/>
          <p:nvPr>
            <p:ph type="title"/>
          </p:nvPr>
        </p:nvSpPr>
        <p:spPr>
          <a:xfrm>
            <a:off x="380999" y="1"/>
            <a:ext cx="7068000" cy="628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3"/>
              </a:rPr>
              <a:t>Cape Town Water Crisis - 2018</a:t>
            </a:r>
            <a:endParaRPr/>
          </a:p>
        </p:txBody>
      </p:sp>
      <p:sp>
        <p:nvSpPr>
          <p:cNvPr id="394" name="Google Shape;394;p61"/>
          <p:cNvSpPr txBox="1"/>
          <p:nvPr>
            <p:ph idx="1" type="body"/>
          </p:nvPr>
        </p:nvSpPr>
        <p:spPr>
          <a:xfrm>
            <a:off x="245525" y="508925"/>
            <a:ext cx="4194900" cy="4467000"/>
          </a:xfrm>
          <a:prstGeom prst="rect">
            <a:avLst/>
          </a:prstGeom>
        </p:spPr>
        <p:txBody>
          <a:bodyPr anchorCtr="0" anchor="t" bIns="91425" lIns="91425" spcFirstLastPara="1" rIns="91425" wrap="square" tIns="91425">
            <a:noAutofit/>
          </a:bodyPr>
          <a:lstStyle/>
          <a:p>
            <a:pPr indent="-355600" lvl="0" marL="457200" rtl="0" algn="l">
              <a:spcBef>
                <a:spcPts val="560"/>
              </a:spcBef>
              <a:spcAft>
                <a:spcPts val="0"/>
              </a:spcAft>
              <a:buSzPts val="2000"/>
              <a:buChar char="•"/>
            </a:pPr>
            <a:r>
              <a:rPr lang="en" sz="2000"/>
              <a:t>Cape Town, South Africa - 2nd largest city </a:t>
            </a:r>
            <a:endParaRPr sz="2000"/>
          </a:p>
          <a:p>
            <a:pPr indent="-355600" lvl="0" marL="457200" rtl="0" algn="l">
              <a:spcBef>
                <a:spcPts val="0"/>
              </a:spcBef>
              <a:spcAft>
                <a:spcPts val="0"/>
              </a:spcAft>
              <a:buSzPts val="2000"/>
              <a:buChar char="•"/>
            </a:pPr>
            <a:r>
              <a:rPr lang="en" sz="2000"/>
              <a:t>Due to three years of </a:t>
            </a:r>
            <a:r>
              <a:rPr lang="en" sz="2000"/>
              <a:t>consecutive</a:t>
            </a:r>
            <a:r>
              <a:rPr lang="en" sz="2000"/>
              <a:t> drought, the city has been on significant water restriction </a:t>
            </a:r>
            <a:endParaRPr sz="2000"/>
          </a:p>
          <a:p>
            <a:pPr indent="-355600" lvl="1" marL="914400" rtl="0" algn="l">
              <a:spcBef>
                <a:spcPts val="0"/>
              </a:spcBef>
              <a:spcAft>
                <a:spcPts val="0"/>
              </a:spcAft>
              <a:buSzPts val="2000"/>
              <a:buChar char="–"/>
            </a:pPr>
            <a:r>
              <a:rPr lang="en" sz="2000"/>
              <a:t>Municipal water: 13 gallons per person </a:t>
            </a:r>
            <a:endParaRPr sz="2000"/>
          </a:p>
          <a:p>
            <a:pPr indent="-355600" lvl="0" marL="457200" rtl="0" algn="l">
              <a:spcBef>
                <a:spcPts val="0"/>
              </a:spcBef>
              <a:spcAft>
                <a:spcPts val="0"/>
              </a:spcAft>
              <a:buSzPts val="2000"/>
              <a:buChar char="•"/>
            </a:pPr>
            <a:r>
              <a:rPr lang="en" sz="2000"/>
              <a:t>Dam levels were dangerously low </a:t>
            </a:r>
            <a:endParaRPr sz="2000"/>
          </a:p>
          <a:p>
            <a:pPr indent="-355600" lvl="0" marL="457200" rtl="0" algn="l">
              <a:spcBef>
                <a:spcPts val="0"/>
              </a:spcBef>
              <a:spcAft>
                <a:spcPts val="0"/>
              </a:spcAft>
              <a:buSzPts val="2000"/>
              <a:buChar char="•"/>
            </a:pPr>
            <a:r>
              <a:rPr lang="en" sz="2000"/>
              <a:t>City hopes that annual rains replenish supply </a:t>
            </a:r>
            <a:endParaRPr sz="2000"/>
          </a:p>
          <a:p>
            <a:pPr indent="-355600" lvl="0" marL="457200" rtl="0" algn="l">
              <a:spcBef>
                <a:spcPts val="0"/>
              </a:spcBef>
              <a:spcAft>
                <a:spcPts val="0"/>
              </a:spcAft>
              <a:buSzPts val="2000"/>
              <a:buChar char="•"/>
            </a:pPr>
            <a:r>
              <a:rPr lang="en" sz="2000"/>
              <a:t>Poor water management and political instability are significant </a:t>
            </a:r>
            <a:r>
              <a:rPr lang="en" sz="2000"/>
              <a:t>contributors</a:t>
            </a:r>
            <a:r>
              <a:rPr lang="en" sz="2000"/>
              <a:t> </a:t>
            </a:r>
            <a:endParaRPr sz="2000"/>
          </a:p>
        </p:txBody>
      </p:sp>
      <p:pic>
        <p:nvPicPr>
          <p:cNvPr id="395" name="Google Shape;395;p61"/>
          <p:cNvPicPr preferRelativeResize="0"/>
          <p:nvPr/>
        </p:nvPicPr>
        <p:blipFill>
          <a:blip r:embed="rId4">
            <a:alphaModFix/>
          </a:blip>
          <a:stretch>
            <a:fillRect/>
          </a:stretch>
        </p:blipFill>
        <p:spPr>
          <a:xfrm>
            <a:off x="4488700" y="780900"/>
            <a:ext cx="4502901" cy="348417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399" name="Shape 399"/>
        <p:cNvGrpSpPr/>
        <p:nvPr/>
      </p:nvGrpSpPr>
      <p:grpSpPr>
        <a:xfrm>
          <a:off x="0" y="0"/>
          <a:ext cx="0" cy="0"/>
          <a:chOff x="0" y="0"/>
          <a:chExt cx="0" cy="0"/>
        </a:xfrm>
      </p:grpSpPr>
      <p:sp>
        <p:nvSpPr>
          <p:cNvPr id="400" name="Google Shape;400;p6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Font typeface="Arial"/>
              <a:buNone/>
            </a:pPr>
            <a:r>
              <a:rPr b="1" i="0" lang="en" sz="1800" u="none" cap="none" strike="noStrike">
                <a:solidFill>
                  <a:srgbClr val="000000"/>
                </a:solidFill>
                <a:latin typeface="Arial"/>
                <a:ea typeface="Arial"/>
                <a:cs typeface="Arial"/>
                <a:sym typeface="Arial"/>
              </a:rPr>
              <a:t>Drowning Nations</a:t>
            </a:r>
            <a:endParaRPr/>
          </a:p>
        </p:txBody>
      </p:sp>
      <p:sp>
        <p:nvSpPr>
          <p:cNvPr id="401" name="Google Shape;401;p6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2"/>
              </a:buClr>
              <a:buFont typeface="Arial"/>
              <a:buNone/>
            </a:pPr>
            <a:r>
              <a:rPr b="0" i="0" lang="en" u="none" cap="none" strike="noStrike">
                <a:solidFill>
                  <a:srgbClr val="6E6E6E"/>
                </a:solidFill>
                <a:latin typeface="Arial"/>
                <a:ea typeface="Arial"/>
                <a:cs typeface="Arial"/>
                <a:sym typeface="Arial"/>
              </a:rPr>
              <a:t>Some low-lying countries and coastal cities grew increasingly concerned this year as projections suggested</a:t>
            </a:r>
            <a:r>
              <a:rPr b="0" i="0" lang="en" u="sng" cap="none" strike="noStrike">
                <a:solidFill>
                  <a:schemeClr val="hlink"/>
                </a:solidFill>
                <a:latin typeface="Arial"/>
                <a:ea typeface="Arial"/>
                <a:cs typeface="Arial"/>
                <a:sym typeface="Arial"/>
                <a:hlinkClick r:id="rId3"/>
              </a:rPr>
              <a:t> sea levels could rise</a:t>
            </a:r>
            <a:r>
              <a:rPr b="0" i="0" lang="en" u="none" cap="none" strike="noStrike">
                <a:solidFill>
                  <a:srgbClr val="6E6E6E"/>
                </a:solidFill>
                <a:latin typeface="Arial"/>
                <a:ea typeface="Arial"/>
                <a:cs typeface="Arial"/>
                <a:sym typeface="Arial"/>
              </a:rPr>
              <a:t>, largely due to climate change, up to three feet by the year 2100. Former Maldives President Mohamed Nasheed expressed concern about his country, which could be </a:t>
            </a:r>
            <a:r>
              <a:rPr b="0" i="0" lang="en" u="sng" cap="none" strike="noStrike">
                <a:solidFill>
                  <a:schemeClr val="hlink"/>
                </a:solidFill>
                <a:latin typeface="Arial"/>
                <a:ea typeface="Arial"/>
                <a:cs typeface="Arial"/>
                <a:sym typeface="Arial"/>
                <a:hlinkClick r:id="rId4"/>
              </a:rPr>
              <a:t>uninhabitable</a:t>
            </a:r>
            <a:r>
              <a:rPr b="0" i="0" lang="en" u="none" cap="none" strike="noStrike">
                <a:solidFill>
                  <a:srgbClr val="6E6E6E"/>
                </a:solidFill>
                <a:latin typeface="Arial"/>
                <a:ea typeface="Arial"/>
                <a:cs typeface="Arial"/>
                <a:sym typeface="Arial"/>
              </a:rPr>
              <a:t> by 2100, in his new documentary, </a:t>
            </a:r>
            <a:r>
              <a:rPr b="0" i="0" lang="en" u="sng" cap="none" strike="noStrike">
                <a:solidFill>
                  <a:schemeClr val="hlink"/>
                </a:solidFill>
                <a:latin typeface="Arial"/>
                <a:ea typeface="Arial"/>
                <a:cs typeface="Arial"/>
                <a:sym typeface="Arial"/>
                <a:hlinkClick r:id="rId5"/>
              </a:rPr>
              <a:t>"The Island President."</a:t>
            </a:r>
            <a:r>
              <a:rPr b="0" i="0" lang="en" u="none" cap="none" strike="noStrike">
                <a:solidFill>
                  <a:srgbClr val="6E6E6E"/>
                </a:solidFill>
                <a:latin typeface="Arial"/>
                <a:ea typeface="Arial"/>
                <a:cs typeface="Arial"/>
                <a:sym typeface="Arial"/>
              </a:rPr>
              <a:t> He warned in a HuffPost interview, “</a:t>
            </a:r>
            <a:r>
              <a:rPr b="0" i="0" lang="en" u="sng" cap="none" strike="noStrike">
                <a:solidFill>
                  <a:schemeClr val="hlink"/>
                </a:solidFill>
                <a:latin typeface="Arial"/>
                <a:ea typeface="Arial"/>
                <a:cs typeface="Arial"/>
                <a:sym typeface="Arial"/>
                <a:hlinkClick r:id="rId6"/>
              </a:rPr>
              <a:t>What happens to the Maldives</a:t>
            </a:r>
            <a:r>
              <a:rPr b="0" i="0" lang="en" u="none" cap="none" strike="noStrike">
                <a:solidFill>
                  <a:srgbClr val="6E6E6E"/>
                </a:solidFill>
                <a:latin typeface="Arial"/>
                <a:ea typeface="Arial"/>
                <a:cs typeface="Arial"/>
                <a:sym typeface="Arial"/>
              </a:rPr>
              <a:t>today is going to happen to everyone else tomorrow.”</a:t>
            </a:r>
            <a:endParaRPr/>
          </a:p>
        </p:txBody>
      </p:sp>
    </p:spTree>
  </p:cSld>
  <p:clrMapOvr>
    <a:masterClrMapping/>
  </p:clrMapOvr>
  <p:transition spd="slow">
    <p:fade thruBlk="1"/>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89" name="Shape 89"/>
        <p:cNvGrpSpPr/>
        <p:nvPr/>
      </p:nvGrpSpPr>
      <p:grpSpPr>
        <a:xfrm>
          <a:off x="0" y="0"/>
          <a:ext cx="0" cy="0"/>
          <a:chOff x="0" y="0"/>
          <a:chExt cx="0" cy="0"/>
        </a:xfrm>
      </p:grpSpPr>
      <p:sp>
        <p:nvSpPr>
          <p:cNvPr id="90" name="Google Shape;90;p1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Font typeface="Arial"/>
              <a:buNone/>
            </a:pPr>
            <a:r>
              <a:rPr b="1" i="0" lang="en" sz="1800" u="none" cap="none" strike="noStrike">
                <a:solidFill>
                  <a:srgbClr val="000000"/>
                </a:solidFill>
                <a:latin typeface="Arial"/>
                <a:ea typeface="Arial"/>
                <a:cs typeface="Arial"/>
                <a:sym typeface="Arial"/>
              </a:rPr>
              <a:t>Keystone XL Pipeline Decision</a:t>
            </a:r>
            <a:endParaRPr/>
          </a:p>
        </p:txBody>
      </p:sp>
      <p:sp>
        <p:nvSpPr>
          <p:cNvPr id="91" name="Google Shape;91;p1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2"/>
              </a:buClr>
              <a:buFont typeface="Arial"/>
              <a:buNone/>
            </a:pPr>
            <a:r>
              <a:rPr b="0" i="0" lang="en" sz="1050" u="none" cap="none" strike="noStrike">
                <a:solidFill>
                  <a:srgbClr val="6E6E6E"/>
                </a:solidFill>
                <a:latin typeface="Arial"/>
                <a:ea typeface="Arial"/>
                <a:cs typeface="Arial"/>
                <a:sym typeface="Arial"/>
              </a:rPr>
              <a:t>The Keystone XL pipeline, which may one day carry crude oil from Canada's oil sands to refineries along the U.S. Gulf Coast, has been contested since it began receiving attention earlier this year. After </a:t>
            </a:r>
            <a:r>
              <a:rPr b="0" i="0" lang="en" sz="1050" u="sng" cap="none" strike="noStrike">
                <a:solidFill>
                  <a:schemeClr val="hlink"/>
                </a:solidFill>
                <a:latin typeface="Arial"/>
                <a:ea typeface="Arial"/>
                <a:cs typeface="Arial"/>
                <a:sym typeface="Arial"/>
                <a:hlinkClick r:id="rId3"/>
              </a:rPr>
              <a:t>protests from environmentalists</a:t>
            </a:r>
            <a:r>
              <a:rPr b="0" i="0" lang="en" sz="1050" u="none" cap="none" strike="noStrike">
                <a:solidFill>
                  <a:srgbClr val="6E6E6E"/>
                </a:solidFill>
                <a:latin typeface="Arial"/>
                <a:ea typeface="Arial"/>
                <a:cs typeface="Arial"/>
                <a:sym typeface="Arial"/>
              </a:rPr>
              <a:t> and activists, the Obama administration announced it would delay its decision on the pipeline. </a:t>
            </a:r>
            <a:r>
              <a:rPr b="0" i="0" lang="en" sz="1050" u="sng" cap="none" strike="noStrike">
                <a:solidFill>
                  <a:schemeClr val="hlink"/>
                </a:solidFill>
                <a:latin typeface="Arial"/>
                <a:ea typeface="Arial"/>
                <a:cs typeface="Arial"/>
                <a:sym typeface="Arial"/>
                <a:hlinkClick r:id="rId4"/>
              </a:rPr>
              <a:t>Over 1,200 people were arrested during a sit-in protest</a:t>
            </a:r>
            <a:r>
              <a:rPr b="0" i="0" lang="en" sz="1050" u="none" cap="none" strike="noStrike">
                <a:solidFill>
                  <a:srgbClr val="6E6E6E"/>
                </a:solidFill>
                <a:latin typeface="Arial"/>
                <a:ea typeface="Arial"/>
                <a:cs typeface="Arial"/>
                <a:sym typeface="Arial"/>
              </a:rPr>
              <a:t> in front of the White House against the pipeline. The pipeline builder, TransCanada, reached an agreement with Nebraska in November to </a:t>
            </a:r>
            <a:r>
              <a:rPr b="0" i="0" lang="en" sz="1050" u="sng" cap="none" strike="noStrike">
                <a:solidFill>
                  <a:schemeClr val="hlink"/>
                </a:solidFill>
                <a:latin typeface="Arial"/>
                <a:ea typeface="Arial"/>
                <a:cs typeface="Arial"/>
                <a:sym typeface="Arial"/>
                <a:hlinkClick r:id="rId5"/>
              </a:rPr>
              <a:t>re-route the pipeline away from a major water source</a:t>
            </a:r>
            <a:r>
              <a:rPr b="0" i="0" lang="en" sz="1050" u="none" cap="none" strike="noStrike">
                <a:solidFill>
                  <a:srgbClr val="6E6E6E"/>
                </a:solidFill>
                <a:latin typeface="Arial"/>
                <a:ea typeface="Arial"/>
                <a:cs typeface="Arial"/>
                <a:sym typeface="Arial"/>
              </a:rPr>
              <a:t>. Nebraska Governor Dave Heineman signed two bills in November that will affect the Keystone XL and any future oil pipelines in the state. One law allows the state to perform an environmental review of pipeline projects and the other "asserts Nebraska's authority over future oil pipeline projects,"</a:t>
            </a:r>
            <a:r>
              <a:rPr b="0" i="0" lang="en" sz="1050" u="sng" cap="none" strike="noStrike">
                <a:solidFill>
                  <a:schemeClr val="hlink"/>
                </a:solidFill>
                <a:latin typeface="Arial"/>
                <a:ea typeface="Arial"/>
                <a:cs typeface="Arial"/>
                <a:sym typeface="Arial"/>
                <a:hlinkClick r:id="rId6"/>
              </a:rPr>
              <a:t>reported the Associated Press</a:t>
            </a:r>
            <a:r>
              <a:rPr b="0" i="0" lang="en" sz="1050" u="none" cap="none" strike="noStrike">
                <a:solidFill>
                  <a:srgbClr val="6E6E6E"/>
                </a:solidFill>
                <a:latin typeface="Arial"/>
                <a:ea typeface="Arial"/>
                <a:cs typeface="Arial"/>
                <a:sym typeface="Arial"/>
              </a:rPr>
              <a:t>. In mid-December, TransCanada's CEO expressed his fear that the Keystone XL has become tied to larger U.S. energy policy issues. Russ Girling said the pipeline's debate "</a:t>
            </a:r>
            <a:r>
              <a:rPr b="0" i="0" lang="en" sz="1050" u="sng" cap="none" strike="noStrike">
                <a:solidFill>
                  <a:schemeClr val="hlink"/>
                </a:solidFill>
                <a:latin typeface="Arial"/>
                <a:ea typeface="Arial"/>
                <a:cs typeface="Arial"/>
                <a:sym typeface="Arial"/>
                <a:hlinkClick r:id="rId7"/>
              </a:rPr>
              <a:t>has gone off on tangents</a:t>
            </a:r>
            <a:r>
              <a:rPr b="0" i="0" lang="en" sz="1050" u="none" cap="none" strike="noStrike">
                <a:solidFill>
                  <a:srgbClr val="6E6E6E"/>
                </a:solidFill>
                <a:latin typeface="Arial"/>
                <a:ea typeface="Arial"/>
                <a:cs typeface="Arial"/>
                <a:sym typeface="Arial"/>
              </a:rPr>
              <a:t>." Meanwhile, HuffPost's Tom Zeller reported on the pipeline's fuzzy math and "persistent illusion of jobs, jobs and more jobs."</a:t>
            </a:r>
            <a:endParaRPr/>
          </a:p>
        </p:txBody>
      </p:sp>
    </p:spTree>
  </p:cSld>
  <p:clrMapOvr>
    <a:masterClrMapping/>
  </p:clrMapOvr>
  <p:transition spd="slow">
    <p:fade thruBlk="1"/>
  </p:transition>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405" name="Shape 405"/>
        <p:cNvGrpSpPr/>
        <p:nvPr/>
      </p:nvGrpSpPr>
      <p:grpSpPr>
        <a:xfrm>
          <a:off x="0" y="0"/>
          <a:ext cx="0" cy="0"/>
          <a:chOff x="0" y="0"/>
          <a:chExt cx="0" cy="0"/>
        </a:xfrm>
      </p:grpSpPr>
      <p:sp>
        <p:nvSpPr>
          <p:cNvPr id="406" name="Google Shape;406;p6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76200" lvl="0" marL="584200" marR="584200" rtl="0" algn="l">
              <a:lnSpc>
                <a:spcPct val="115000"/>
              </a:lnSpc>
              <a:spcBef>
                <a:spcPts val="0"/>
              </a:spcBef>
              <a:spcAft>
                <a:spcPts val="0"/>
              </a:spcAft>
              <a:buClr>
                <a:schemeClr val="dk1"/>
              </a:buClr>
              <a:buFont typeface="Arial"/>
              <a:buNone/>
            </a:pPr>
            <a:r>
              <a:rPr b="1" i="0" lang="en" sz="1800" u="none" cap="none" strike="noStrike">
                <a:solidFill>
                  <a:srgbClr val="3F3F3F"/>
                </a:solidFill>
                <a:highlight>
                  <a:srgbClr val="FFFFFF"/>
                </a:highlight>
                <a:latin typeface="Arial"/>
                <a:ea typeface="Arial"/>
                <a:cs typeface="Arial"/>
                <a:sym typeface="Arial"/>
              </a:rPr>
              <a:t>Atmospheric CO</a:t>
            </a:r>
            <a:r>
              <a:rPr b="1" baseline="-25000" i="0" lang="en" sz="1800" u="none" cap="none" strike="noStrike">
                <a:solidFill>
                  <a:srgbClr val="3F3F3F"/>
                </a:solidFill>
                <a:highlight>
                  <a:srgbClr val="FFFFFF"/>
                </a:highlight>
                <a:latin typeface="Arial"/>
                <a:ea typeface="Arial"/>
                <a:cs typeface="Arial"/>
                <a:sym typeface="Arial"/>
              </a:rPr>
              <a:t>2</a:t>
            </a:r>
            <a:r>
              <a:rPr b="1" i="0" lang="en" sz="1800" u="none" cap="none" strike="noStrike">
                <a:solidFill>
                  <a:srgbClr val="3F3F3F"/>
                </a:solidFill>
                <a:highlight>
                  <a:srgbClr val="FFFFFF"/>
                </a:highlight>
                <a:latin typeface="Arial"/>
                <a:ea typeface="Arial"/>
                <a:cs typeface="Arial"/>
                <a:sym typeface="Arial"/>
              </a:rPr>
              <a:t> Tops 400 PPM</a:t>
            </a:r>
            <a:endParaRPr/>
          </a:p>
          <a:p>
            <a:pPr indent="0" lvl="0" marL="0" marR="0" rtl="0" algn="l">
              <a:lnSpc>
                <a:spcPct val="100000"/>
              </a:lnSpc>
              <a:spcBef>
                <a:spcPts val="0"/>
              </a:spcBef>
              <a:spcAft>
                <a:spcPts val="0"/>
              </a:spcAft>
              <a:buClr>
                <a:schemeClr val="dk1"/>
              </a:buClr>
              <a:buFont typeface="Arial"/>
              <a:buNone/>
            </a:pPr>
            <a:r>
              <a:t/>
            </a:r>
            <a:endParaRPr b="0" i="0" sz="2800" u="none" cap="none" strike="noStrike">
              <a:solidFill>
                <a:schemeClr val="dk1"/>
              </a:solidFill>
              <a:latin typeface="Arial"/>
              <a:ea typeface="Arial"/>
              <a:cs typeface="Arial"/>
              <a:sym typeface="Arial"/>
            </a:endParaRPr>
          </a:p>
        </p:txBody>
      </p:sp>
      <p:sp>
        <p:nvSpPr>
          <p:cNvPr id="407" name="Google Shape;407;p6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2"/>
              </a:buClr>
              <a:buFont typeface="Arial"/>
              <a:buNone/>
            </a:pPr>
            <a:r>
              <a:rPr b="0" i="0" lang="en" u="none" cap="none" strike="noStrike">
                <a:solidFill>
                  <a:schemeClr val="dk1"/>
                </a:solidFill>
                <a:highlight>
                  <a:srgbClr val="FFFFFF"/>
                </a:highlight>
                <a:latin typeface="Arial"/>
                <a:ea typeface="Arial"/>
                <a:cs typeface="Arial"/>
                <a:sym typeface="Arial"/>
              </a:rPr>
              <a:t>Since 1958, </a:t>
            </a:r>
            <a:r>
              <a:rPr b="0" i="0" lang="en" u="sng" cap="none" strike="noStrike">
                <a:solidFill>
                  <a:schemeClr val="hlink"/>
                </a:solidFill>
                <a:highlight>
                  <a:srgbClr val="FFFFFF"/>
                </a:highlight>
                <a:latin typeface="Arial"/>
                <a:ea typeface="Arial"/>
                <a:cs typeface="Arial"/>
                <a:sym typeface="Arial"/>
                <a:hlinkClick r:id="rId3"/>
              </a:rPr>
              <a:t>the Mauna Loa Observatory</a:t>
            </a:r>
            <a:r>
              <a:rPr b="0" i="0" lang="en" u="none" cap="none" strike="noStrike">
                <a:solidFill>
                  <a:schemeClr val="dk1"/>
                </a:solidFill>
                <a:highlight>
                  <a:srgbClr val="FFFFFF"/>
                </a:highlight>
                <a:latin typeface="Arial"/>
                <a:ea typeface="Arial"/>
                <a:cs typeface="Arial"/>
                <a:sym typeface="Arial"/>
              </a:rPr>
              <a:t> on Hawai‘i’s Big Island has been keeping track of the amount of CO</a:t>
            </a:r>
            <a:r>
              <a:rPr b="0" baseline="-25000" i="0" lang="en" u="none" cap="none" strike="noStrike">
                <a:solidFill>
                  <a:schemeClr val="dk1"/>
                </a:solidFill>
                <a:highlight>
                  <a:srgbClr val="FFFFFF"/>
                </a:highlight>
                <a:latin typeface="Arial"/>
                <a:ea typeface="Arial"/>
                <a:cs typeface="Arial"/>
                <a:sym typeface="Arial"/>
              </a:rPr>
              <a:t>2</a:t>
            </a:r>
            <a:r>
              <a:rPr b="0" i="0" lang="en" u="none" cap="none" strike="noStrike">
                <a:solidFill>
                  <a:schemeClr val="dk1"/>
                </a:solidFill>
                <a:highlight>
                  <a:srgbClr val="FFFFFF"/>
                </a:highlight>
                <a:latin typeface="Arial"/>
                <a:ea typeface="Arial"/>
                <a:cs typeface="Arial"/>
                <a:sym typeface="Arial"/>
              </a:rPr>
              <a:t> in the atmosphere, and in May its readings crossed a worrisome threshold. For the first time in recorded history, the global concentration of carbon dioxide in the atmosphere is 400 parts per million. The last time Earth had such a high concentration of the heat-trapping gas was about four million years ago – and global temperatures then were 4 degrees Celsius higher than they are today, while global sea levels were between 5 and 40 meters higher. Scientists at Mauna Loa say we’re on track to hit 450 ppm of CO</a:t>
            </a:r>
            <a:r>
              <a:rPr b="0" baseline="-25000" i="0" lang="en" u="none" cap="none" strike="noStrike">
                <a:solidFill>
                  <a:schemeClr val="dk1"/>
                </a:solidFill>
                <a:highlight>
                  <a:srgbClr val="FFFFFF"/>
                </a:highlight>
                <a:latin typeface="Arial"/>
                <a:ea typeface="Arial"/>
                <a:cs typeface="Arial"/>
                <a:sym typeface="Arial"/>
              </a:rPr>
              <a:t>2</a:t>
            </a:r>
            <a:r>
              <a:rPr b="0" i="0" lang="en" u="none" cap="none" strike="noStrike">
                <a:solidFill>
                  <a:schemeClr val="dk1"/>
                </a:solidFill>
                <a:highlight>
                  <a:srgbClr val="FFFFFF"/>
                </a:highlight>
                <a:latin typeface="Arial"/>
                <a:ea typeface="Arial"/>
                <a:cs typeface="Arial"/>
                <a:sym typeface="Arial"/>
              </a:rPr>
              <a:t> within a few decades – far beyond the </a:t>
            </a:r>
            <a:r>
              <a:rPr b="0" i="0" lang="en" u="sng" cap="none" strike="noStrike">
                <a:solidFill>
                  <a:schemeClr val="hlink"/>
                </a:solidFill>
                <a:highlight>
                  <a:srgbClr val="FFFFFF"/>
                </a:highlight>
                <a:latin typeface="Arial"/>
                <a:ea typeface="Arial"/>
                <a:cs typeface="Arial"/>
                <a:sym typeface="Arial"/>
                <a:hlinkClick r:id="rId4"/>
              </a:rPr>
              <a:t>350 ppm</a:t>
            </a:r>
            <a:r>
              <a:rPr b="0" i="0" lang="en" u="none" cap="none" strike="noStrike">
                <a:solidFill>
                  <a:schemeClr val="dk1"/>
                </a:solidFill>
                <a:highlight>
                  <a:srgbClr val="FFFFFF"/>
                </a:highlight>
                <a:latin typeface="Arial"/>
                <a:ea typeface="Arial"/>
                <a:cs typeface="Arial"/>
                <a:sym typeface="Arial"/>
              </a:rPr>
              <a:t> level that NASA climatologist James Hansen says is a safe number. </a:t>
            </a:r>
            <a:endParaRPr/>
          </a:p>
        </p:txBody>
      </p:sp>
    </p:spTree>
  </p:cSld>
  <p:clrMapOvr>
    <a:masterClrMapping/>
  </p:clrMapOvr>
  <p:transition spd="slow">
    <p:fade thruBlk="1"/>
  </p:transition>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1" name="Shape 411"/>
        <p:cNvGrpSpPr/>
        <p:nvPr/>
      </p:nvGrpSpPr>
      <p:grpSpPr>
        <a:xfrm>
          <a:off x="0" y="0"/>
          <a:ext cx="0" cy="0"/>
          <a:chOff x="0" y="0"/>
          <a:chExt cx="0" cy="0"/>
        </a:xfrm>
      </p:grpSpPr>
      <p:sp>
        <p:nvSpPr>
          <p:cNvPr id="412" name="Google Shape;412;p64"/>
          <p:cNvSpPr txBox="1"/>
          <p:nvPr>
            <p:ph type="title"/>
          </p:nvPr>
        </p:nvSpPr>
        <p:spPr>
          <a:xfrm>
            <a:off x="380999" y="1"/>
            <a:ext cx="7068000" cy="62850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chemeClr val="lt1"/>
              </a:buClr>
              <a:buFont typeface="Calibri"/>
              <a:buNone/>
            </a:pPr>
            <a:r>
              <a:rPr lang="en"/>
              <a:t>Palm Oil Deforestation </a:t>
            </a:r>
            <a:endParaRPr b="0" i="0" sz="2800" u="none" cap="none" strike="noStrike">
              <a:solidFill>
                <a:schemeClr val="lt1"/>
              </a:solidFill>
              <a:latin typeface="Calibri"/>
              <a:ea typeface="Calibri"/>
              <a:cs typeface="Calibri"/>
              <a:sym typeface="Calibri"/>
            </a:endParaRPr>
          </a:p>
        </p:txBody>
      </p:sp>
      <p:sp>
        <p:nvSpPr>
          <p:cNvPr id="413" name="Google Shape;413;p64"/>
          <p:cNvSpPr txBox="1"/>
          <p:nvPr>
            <p:ph idx="1" type="body"/>
          </p:nvPr>
        </p:nvSpPr>
        <p:spPr>
          <a:xfrm>
            <a:off x="0" y="685800"/>
            <a:ext cx="5105400" cy="35502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rgbClr val="464646"/>
              </a:buClr>
              <a:buSzPts val="2800"/>
              <a:buFont typeface="Arial"/>
              <a:buChar char="•"/>
            </a:pPr>
            <a:r>
              <a:rPr b="0" i="0" lang="en" sz="2800" u="none" cap="none" strike="noStrike">
                <a:solidFill>
                  <a:srgbClr val="464646"/>
                </a:solidFill>
                <a:latin typeface="Calibri"/>
                <a:ea typeface="Calibri"/>
                <a:cs typeface="Calibri"/>
                <a:sym typeface="Calibri"/>
              </a:rPr>
              <a:t>Palm oil </a:t>
            </a:r>
            <a:endParaRPr/>
          </a:p>
          <a:p>
            <a:pPr indent="-285750" lvl="1" marL="742950" marR="0" rtl="0" algn="l">
              <a:spcBef>
                <a:spcPts val="480"/>
              </a:spcBef>
              <a:spcAft>
                <a:spcPts val="0"/>
              </a:spcAft>
              <a:buClr>
                <a:srgbClr val="464646"/>
              </a:buClr>
              <a:buSzPts val="2400"/>
              <a:buFont typeface="Arial"/>
              <a:buChar char="–"/>
            </a:pPr>
            <a:r>
              <a:rPr b="0" i="0" lang="en" sz="2400" u="none" cap="none" strike="noStrike">
                <a:solidFill>
                  <a:srgbClr val="464646"/>
                </a:solidFill>
                <a:latin typeface="Calibri"/>
                <a:ea typeface="Calibri"/>
                <a:cs typeface="Calibri"/>
                <a:sym typeface="Calibri"/>
              </a:rPr>
              <a:t>Used in foods and beauty products</a:t>
            </a:r>
            <a:endParaRPr/>
          </a:p>
          <a:p>
            <a:pPr indent="-285750" lvl="1" marL="742950" marR="0" rtl="0" algn="l">
              <a:spcBef>
                <a:spcPts val="480"/>
              </a:spcBef>
              <a:spcAft>
                <a:spcPts val="0"/>
              </a:spcAft>
              <a:buClr>
                <a:srgbClr val="464646"/>
              </a:buClr>
              <a:buSzPts val="2400"/>
              <a:buFont typeface="Arial"/>
              <a:buChar char="–"/>
            </a:pPr>
            <a:r>
              <a:rPr b="0" i="0" lang="en" sz="2400" u="none" cap="none" strike="noStrike">
                <a:solidFill>
                  <a:srgbClr val="464646"/>
                </a:solidFill>
                <a:latin typeface="Calibri"/>
                <a:ea typeface="Calibri"/>
                <a:cs typeface="Calibri"/>
                <a:sym typeface="Calibri"/>
              </a:rPr>
              <a:t>Replaces partially hydrogenated oils</a:t>
            </a:r>
            <a:endParaRPr/>
          </a:p>
          <a:p>
            <a:pPr indent="-285750" lvl="1" marL="742950" marR="0" rtl="0" algn="l">
              <a:spcBef>
                <a:spcPts val="480"/>
              </a:spcBef>
              <a:spcAft>
                <a:spcPts val="0"/>
              </a:spcAft>
              <a:buClr>
                <a:srgbClr val="464646"/>
              </a:buClr>
              <a:buSzPts val="2400"/>
              <a:buFont typeface="Arial"/>
              <a:buChar char="–"/>
            </a:pPr>
            <a:r>
              <a:rPr b="0" i="0" lang="en" sz="2400" u="none" cap="none" strike="noStrike">
                <a:solidFill>
                  <a:srgbClr val="464646"/>
                </a:solidFill>
                <a:latin typeface="Calibri"/>
                <a:ea typeface="Calibri"/>
                <a:cs typeface="Calibri"/>
                <a:sym typeface="Calibri"/>
              </a:rPr>
              <a:t>Grown in tropics</a:t>
            </a:r>
            <a:endParaRPr/>
          </a:p>
          <a:p>
            <a:pPr indent="-285750" lvl="1" marL="742950" marR="0" rtl="0" algn="l">
              <a:spcBef>
                <a:spcPts val="480"/>
              </a:spcBef>
              <a:spcAft>
                <a:spcPts val="1600"/>
              </a:spcAft>
              <a:buClr>
                <a:srgbClr val="464646"/>
              </a:buClr>
              <a:buSzPts val="2400"/>
              <a:buFont typeface="Arial"/>
              <a:buChar char="–"/>
            </a:pPr>
            <a:r>
              <a:rPr b="0" i="0" lang="en" sz="2400" u="none" cap="none" strike="noStrike">
                <a:solidFill>
                  <a:srgbClr val="464646"/>
                </a:solidFill>
                <a:latin typeface="Calibri"/>
                <a:ea typeface="Calibri"/>
                <a:cs typeface="Calibri"/>
                <a:sym typeface="Calibri"/>
              </a:rPr>
              <a:t>Deforestation, species loss (</a:t>
            </a:r>
            <a:r>
              <a:rPr lang="en"/>
              <a:t>orangutans</a:t>
            </a:r>
            <a:r>
              <a:rPr b="0" i="0" lang="en" sz="2400" u="none" cap="none" strike="noStrike">
                <a:solidFill>
                  <a:srgbClr val="464646"/>
                </a:solidFill>
                <a:latin typeface="Calibri"/>
                <a:ea typeface="Calibri"/>
                <a:cs typeface="Calibri"/>
                <a:sym typeface="Calibri"/>
              </a:rPr>
              <a:t>), HIPPCO</a:t>
            </a:r>
            <a:endParaRPr b="0" i="0" sz="2400" u="none" cap="none" strike="noStrike">
              <a:solidFill>
                <a:srgbClr val="464646"/>
              </a:solidFill>
              <a:latin typeface="Calibri"/>
              <a:ea typeface="Calibri"/>
              <a:cs typeface="Calibri"/>
              <a:sym typeface="Calibri"/>
            </a:endParaRPr>
          </a:p>
        </p:txBody>
      </p:sp>
      <p:pic>
        <p:nvPicPr>
          <p:cNvPr id="414" name="Google Shape;414;p64"/>
          <p:cNvPicPr preferRelativeResize="0"/>
          <p:nvPr>
            <p:ph idx="2" type="body"/>
          </p:nvPr>
        </p:nvPicPr>
        <p:blipFill rotWithShape="1">
          <a:blip r:embed="rId3">
            <a:alphaModFix/>
          </a:blip>
          <a:srcRect b="0" l="0" r="0" t="0"/>
          <a:stretch/>
        </p:blipFill>
        <p:spPr>
          <a:xfrm>
            <a:off x="5334000" y="914400"/>
            <a:ext cx="3777900" cy="1892100"/>
          </a:xfrm>
          <a:prstGeom prst="rect">
            <a:avLst/>
          </a:prstGeom>
          <a:noFill/>
          <a:ln>
            <a:noFill/>
          </a:ln>
        </p:spPr>
      </p:pic>
      <p:pic>
        <p:nvPicPr>
          <p:cNvPr id="415" name="Google Shape;415;p64"/>
          <p:cNvPicPr preferRelativeResize="0"/>
          <p:nvPr/>
        </p:nvPicPr>
        <p:blipFill rotWithShape="1">
          <a:blip r:embed="rId4">
            <a:alphaModFix/>
          </a:blip>
          <a:srcRect b="0" l="0" r="0" t="0"/>
          <a:stretch/>
        </p:blipFill>
        <p:spPr>
          <a:xfrm>
            <a:off x="5943600" y="3924182"/>
            <a:ext cx="3200400" cy="1228200"/>
          </a:xfrm>
          <a:prstGeom prst="rect">
            <a:avLst/>
          </a:prstGeom>
          <a:noFill/>
          <a:ln>
            <a:noFill/>
          </a:ln>
        </p:spPr>
      </p:pic>
      <p:pic>
        <p:nvPicPr>
          <p:cNvPr id="416" name="Google Shape;416;p64"/>
          <p:cNvPicPr preferRelativeResize="0"/>
          <p:nvPr/>
        </p:nvPicPr>
        <p:blipFill rotWithShape="1">
          <a:blip r:embed="rId5">
            <a:alphaModFix/>
          </a:blip>
          <a:srcRect b="0" l="0" r="0" t="0"/>
          <a:stretch/>
        </p:blipFill>
        <p:spPr>
          <a:xfrm>
            <a:off x="5206650" y="2463776"/>
            <a:ext cx="2690400" cy="1460400"/>
          </a:xfrm>
          <a:prstGeom prst="rect">
            <a:avLst/>
          </a:prstGeom>
          <a:noFill/>
          <a:ln>
            <a:noFill/>
          </a:ln>
        </p:spPr>
      </p:pic>
    </p:spTree>
  </p:cSld>
  <p:clrMapOvr>
    <a:masterClrMapping/>
  </p:clrMapOvr>
  <p:transition spd="slow">
    <p:fade thruBlk="1"/>
  </p:transition>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0" name="Shape 420"/>
        <p:cNvGrpSpPr/>
        <p:nvPr/>
      </p:nvGrpSpPr>
      <p:grpSpPr>
        <a:xfrm>
          <a:off x="0" y="0"/>
          <a:ext cx="0" cy="0"/>
          <a:chOff x="0" y="0"/>
          <a:chExt cx="0" cy="0"/>
        </a:xfrm>
      </p:grpSpPr>
      <p:sp>
        <p:nvSpPr>
          <p:cNvPr id="421" name="Google Shape;421;p65"/>
          <p:cNvSpPr txBox="1"/>
          <p:nvPr>
            <p:ph type="title"/>
          </p:nvPr>
        </p:nvSpPr>
        <p:spPr>
          <a:xfrm>
            <a:off x="380999" y="1"/>
            <a:ext cx="7068000" cy="62850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chemeClr val="lt1"/>
              </a:buClr>
              <a:buFont typeface="Calibri"/>
              <a:buNone/>
            </a:pPr>
            <a:r>
              <a:rPr b="0" i="0" lang="en" sz="2800" u="none" cap="none" strike="noStrike">
                <a:solidFill>
                  <a:schemeClr val="lt1"/>
                </a:solidFill>
                <a:latin typeface="Calibri"/>
                <a:ea typeface="Calibri"/>
                <a:cs typeface="Calibri"/>
                <a:sym typeface="Calibri"/>
              </a:rPr>
              <a:t>Possible FRQ topics</a:t>
            </a:r>
            <a:endParaRPr b="0" i="0" sz="2800" u="none" cap="none" strike="noStrike">
              <a:solidFill>
                <a:schemeClr val="lt1"/>
              </a:solidFill>
              <a:latin typeface="Calibri"/>
              <a:ea typeface="Calibri"/>
              <a:cs typeface="Calibri"/>
              <a:sym typeface="Calibri"/>
            </a:endParaRPr>
          </a:p>
        </p:txBody>
      </p:sp>
      <p:sp>
        <p:nvSpPr>
          <p:cNvPr id="422" name="Google Shape;422;p65"/>
          <p:cNvSpPr txBox="1"/>
          <p:nvPr>
            <p:ph idx="1" type="body"/>
          </p:nvPr>
        </p:nvSpPr>
        <p:spPr>
          <a:xfrm>
            <a:off x="152400" y="914400"/>
            <a:ext cx="4343400" cy="38862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rgbClr val="464646"/>
              </a:buClr>
              <a:buSzPts val="2800"/>
              <a:buFont typeface="Arial"/>
              <a:buChar char="•"/>
            </a:pPr>
            <a:r>
              <a:rPr b="0" i="0" lang="en" sz="2800" u="none" cap="none" strike="noStrike">
                <a:solidFill>
                  <a:srgbClr val="464646"/>
                </a:solidFill>
                <a:latin typeface="Calibri"/>
                <a:ea typeface="Calibri"/>
                <a:cs typeface="Calibri"/>
                <a:sym typeface="Calibri"/>
              </a:rPr>
              <a:t>Mass extinction</a:t>
            </a:r>
            <a:endParaRPr/>
          </a:p>
          <a:p>
            <a:pPr indent="-285750" lvl="1" marL="742950" marR="0" rtl="0" algn="l">
              <a:spcBef>
                <a:spcPts val="480"/>
              </a:spcBef>
              <a:spcAft>
                <a:spcPts val="0"/>
              </a:spcAft>
              <a:buClr>
                <a:srgbClr val="464646"/>
              </a:buClr>
              <a:buSzPts val="2400"/>
              <a:buFont typeface="Arial"/>
              <a:buChar char="–"/>
            </a:pPr>
            <a:r>
              <a:rPr b="0" i="0" lang="en" sz="2400" u="none" cap="none" strike="noStrike">
                <a:solidFill>
                  <a:srgbClr val="464646"/>
                </a:solidFill>
                <a:latin typeface="Calibri"/>
                <a:ea typeface="Calibri"/>
                <a:cs typeface="Calibri"/>
                <a:sym typeface="Calibri"/>
              </a:rPr>
              <a:t>We are in the middle of the 6</a:t>
            </a:r>
            <a:r>
              <a:rPr b="0" baseline="30000" i="0" lang="en" sz="2400" u="none" cap="none" strike="noStrike">
                <a:solidFill>
                  <a:srgbClr val="464646"/>
                </a:solidFill>
                <a:latin typeface="Calibri"/>
                <a:ea typeface="Calibri"/>
                <a:cs typeface="Calibri"/>
                <a:sym typeface="Calibri"/>
              </a:rPr>
              <a:t>th</a:t>
            </a:r>
            <a:r>
              <a:rPr b="0" i="0" lang="en" sz="2400" u="none" cap="none" strike="noStrike">
                <a:solidFill>
                  <a:srgbClr val="464646"/>
                </a:solidFill>
                <a:latin typeface="Calibri"/>
                <a:ea typeface="Calibri"/>
                <a:cs typeface="Calibri"/>
                <a:sym typeface="Calibri"/>
              </a:rPr>
              <a:t> mass extinction</a:t>
            </a:r>
            <a:endParaRPr/>
          </a:p>
          <a:p>
            <a:pPr indent="-285750" lvl="1" marL="742950" marR="0" rtl="0" algn="l">
              <a:spcBef>
                <a:spcPts val="480"/>
              </a:spcBef>
              <a:spcAft>
                <a:spcPts val="0"/>
              </a:spcAft>
              <a:buClr>
                <a:srgbClr val="464646"/>
              </a:buClr>
              <a:buSzPts val="2400"/>
              <a:buFont typeface="Arial"/>
              <a:buChar char="–"/>
            </a:pPr>
            <a:r>
              <a:rPr b="0" i="0" lang="en" sz="2400" u="none" cap="none" strike="noStrike">
                <a:solidFill>
                  <a:srgbClr val="464646"/>
                </a:solidFill>
                <a:latin typeface="Calibri"/>
                <a:ea typeface="Calibri"/>
                <a:cs typeface="Calibri"/>
                <a:sym typeface="Calibri"/>
              </a:rPr>
              <a:t>This one is being caused by humans</a:t>
            </a:r>
            <a:endParaRPr/>
          </a:p>
          <a:p>
            <a:pPr indent="-285750" lvl="1" marL="742950" marR="0" rtl="0" algn="l">
              <a:spcBef>
                <a:spcPts val="480"/>
              </a:spcBef>
              <a:spcAft>
                <a:spcPts val="0"/>
              </a:spcAft>
              <a:buClr>
                <a:srgbClr val="464646"/>
              </a:buClr>
              <a:buSzPts val="2400"/>
              <a:buFont typeface="Arial"/>
              <a:buChar char="–"/>
            </a:pPr>
            <a:r>
              <a:rPr b="0" i="0" lang="en" sz="2400" u="none" cap="none" strike="noStrike">
                <a:solidFill>
                  <a:srgbClr val="464646"/>
                </a:solidFill>
                <a:latin typeface="Calibri"/>
                <a:ea typeface="Calibri"/>
                <a:cs typeface="Calibri"/>
                <a:sym typeface="Calibri"/>
              </a:rPr>
              <a:t>HIPPCO</a:t>
            </a:r>
            <a:endParaRPr/>
          </a:p>
          <a:p>
            <a:pPr indent="-285750" lvl="1" marL="742950" marR="0" rtl="0" algn="l">
              <a:spcBef>
                <a:spcPts val="480"/>
              </a:spcBef>
              <a:spcAft>
                <a:spcPts val="0"/>
              </a:spcAft>
              <a:buClr>
                <a:srgbClr val="464646"/>
              </a:buClr>
              <a:buSzPts val="2400"/>
              <a:buFont typeface="Arial"/>
              <a:buChar char="–"/>
            </a:pPr>
            <a:r>
              <a:rPr b="0" i="0" lang="en" sz="2400" u="none" cap="none" strike="noStrike">
                <a:solidFill>
                  <a:srgbClr val="464646"/>
                </a:solidFill>
                <a:latin typeface="Calibri"/>
                <a:ea typeface="Calibri"/>
                <a:cs typeface="Calibri"/>
                <a:sym typeface="Calibri"/>
              </a:rPr>
              <a:t>Why do we need predators? </a:t>
            </a:r>
            <a:endParaRPr/>
          </a:p>
          <a:p>
            <a:pPr indent="-285750" lvl="1" marL="742950" marR="0" rtl="0" algn="l">
              <a:spcBef>
                <a:spcPts val="480"/>
              </a:spcBef>
              <a:spcAft>
                <a:spcPts val="0"/>
              </a:spcAft>
              <a:buClr>
                <a:srgbClr val="464646"/>
              </a:buClr>
              <a:buSzPts val="2400"/>
              <a:buFont typeface="Arial"/>
              <a:buChar char="–"/>
            </a:pPr>
            <a:r>
              <a:rPr b="0" i="0" lang="en" sz="2400" u="none" cap="none" strike="noStrike">
                <a:solidFill>
                  <a:srgbClr val="464646"/>
                </a:solidFill>
                <a:latin typeface="Calibri"/>
                <a:ea typeface="Calibri"/>
                <a:cs typeface="Calibri"/>
                <a:sym typeface="Calibri"/>
              </a:rPr>
              <a:t>Why do we need insects?</a:t>
            </a:r>
            <a:endParaRPr/>
          </a:p>
          <a:p>
            <a:pPr indent="-133350" lvl="1" marL="742950" marR="0" rtl="0" algn="l">
              <a:spcBef>
                <a:spcPts val="480"/>
              </a:spcBef>
              <a:spcAft>
                <a:spcPts val="1600"/>
              </a:spcAft>
              <a:buClr>
                <a:srgbClr val="464646"/>
              </a:buClr>
              <a:buSzPts val="2400"/>
              <a:buFont typeface="Arial"/>
              <a:buNone/>
            </a:pPr>
            <a:r>
              <a:t/>
            </a:r>
            <a:endParaRPr b="0" i="0" sz="2400" u="none" cap="none" strike="noStrike">
              <a:solidFill>
                <a:srgbClr val="464646"/>
              </a:solidFill>
              <a:latin typeface="Calibri"/>
              <a:ea typeface="Calibri"/>
              <a:cs typeface="Calibri"/>
              <a:sym typeface="Calibri"/>
            </a:endParaRPr>
          </a:p>
        </p:txBody>
      </p:sp>
      <p:pic>
        <p:nvPicPr>
          <p:cNvPr id="423" name="Google Shape;423;p65"/>
          <p:cNvPicPr preferRelativeResize="0"/>
          <p:nvPr>
            <p:ph idx="2" type="body"/>
          </p:nvPr>
        </p:nvPicPr>
        <p:blipFill rotWithShape="1">
          <a:blip r:embed="rId3">
            <a:alphaModFix/>
          </a:blip>
          <a:srcRect b="0" l="0" r="0" t="0"/>
          <a:stretch/>
        </p:blipFill>
        <p:spPr>
          <a:xfrm>
            <a:off x="4581516" y="57150"/>
            <a:ext cx="4526400" cy="5029200"/>
          </a:xfrm>
          <a:prstGeom prst="rect">
            <a:avLst/>
          </a:prstGeom>
          <a:noFill/>
          <a:ln>
            <a:noFill/>
          </a:ln>
        </p:spPr>
      </p:pic>
    </p:spTree>
  </p:cSld>
  <p:clrMapOvr>
    <a:masterClrMapping/>
  </p:clrMapOvr>
  <mc:AlternateContent>
    <mc:Choice Requires="p14">
      <p:transition spd="slow">
        <p14:flip dir="l"/>
      </p:transition>
    </mc:Choice>
    <mc:Fallback>
      <p:transition spd="slow">
        <p:fade/>
      </p:transition>
    </mc:Fallback>
  </mc:AlternateContent>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7" name="Shape 427"/>
        <p:cNvGrpSpPr/>
        <p:nvPr/>
      </p:nvGrpSpPr>
      <p:grpSpPr>
        <a:xfrm>
          <a:off x="0" y="0"/>
          <a:ext cx="0" cy="0"/>
          <a:chOff x="0" y="0"/>
          <a:chExt cx="0" cy="0"/>
        </a:xfrm>
      </p:grpSpPr>
      <p:sp>
        <p:nvSpPr>
          <p:cNvPr id="428" name="Google Shape;428;p6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Delius Unicase"/>
                <a:ea typeface="Delius Unicase"/>
                <a:cs typeface="Delius Unicase"/>
                <a:sym typeface="Delius Unicase"/>
              </a:rPr>
              <a:t>Biodiversity </a:t>
            </a:r>
            <a:endParaRPr>
              <a:latin typeface="Delius Unicase"/>
              <a:ea typeface="Delius Unicase"/>
              <a:cs typeface="Delius Unicase"/>
              <a:sym typeface="Delius Unicase"/>
            </a:endParaRPr>
          </a:p>
        </p:txBody>
      </p:sp>
      <p:sp>
        <p:nvSpPr>
          <p:cNvPr id="429" name="Google Shape;429;p66"/>
          <p:cNvSpPr txBox="1"/>
          <p:nvPr>
            <p:ph idx="1" type="body"/>
          </p:nvPr>
        </p:nvSpPr>
        <p:spPr>
          <a:xfrm>
            <a:off x="311700" y="1152475"/>
            <a:ext cx="4922400" cy="34164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SzPts val="2400"/>
              <a:buChar char="●"/>
            </a:pPr>
            <a:r>
              <a:rPr lang="en" sz="2400"/>
              <a:t>Cecil the Lion </a:t>
            </a:r>
            <a:endParaRPr sz="2400"/>
          </a:p>
          <a:p>
            <a:pPr indent="-381000" lvl="0" marL="457200" rtl="0" algn="l">
              <a:spcBef>
                <a:spcPts val="0"/>
              </a:spcBef>
              <a:spcAft>
                <a:spcPts val="0"/>
              </a:spcAft>
              <a:buSzPts val="2400"/>
              <a:buChar char="●"/>
            </a:pPr>
            <a:r>
              <a:rPr lang="en" sz="2400"/>
              <a:t>Mountain Gorillas (CR is involved in this cause) </a:t>
            </a:r>
            <a:endParaRPr sz="2400"/>
          </a:p>
        </p:txBody>
      </p:sp>
      <p:pic>
        <p:nvPicPr>
          <p:cNvPr id="430" name="Google Shape;430;p66"/>
          <p:cNvPicPr preferRelativeResize="0"/>
          <p:nvPr/>
        </p:nvPicPr>
        <p:blipFill>
          <a:blip r:embed="rId3">
            <a:alphaModFix/>
          </a:blip>
          <a:stretch>
            <a:fillRect/>
          </a:stretch>
        </p:blipFill>
        <p:spPr>
          <a:xfrm>
            <a:off x="1360551" y="2820825"/>
            <a:ext cx="3245901" cy="2163950"/>
          </a:xfrm>
          <a:prstGeom prst="rect">
            <a:avLst/>
          </a:prstGeom>
          <a:noFill/>
          <a:ln>
            <a:noFill/>
          </a:ln>
        </p:spPr>
      </p:pic>
      <p:pic>
        <p:nvPicPr>
          <p:cNvPr id="431" name="Google Shape;431;p66"/>
          <p:cNvPicPr preferRelativeResize="0"/>
          <p:nvPr/>
        </p:nvPicPr>
        <p:blipFill>
          <a:blip r:embed="rId4">
            <a:alphaModFix/>
          </a:blip>
          <a:stretch>
            <a:fillRect/>
          </a:stretch>
        </p:blipFill>
        <p:spPr>
          <a:xfrm>
            <a:off x="4746677" y="110075"/>
            <a:ext cx="4168000" cy="36470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5" name="Shape 435"/>
        <p:cNvGrpSpPr/>
        <p:nvPr/>
      </p:nvGrpSpPr>
      <p:grpSpPr>
        <a:xfrm>
          <a:off x="0" y="0"/>
          <a:ext cx="0" cy="0"/>
          <a:chOff x="0" y="0"/>
          <a:chExt cx="0" cy="0"/>
        </a:xfrm>
      </p:grpSpPr>
      <p:sp>
        <p:nvSpPr>
          <p:cNvPr id="436" name="Google Shape;436;p67"/>
          <p:cNvSpPr txBox="1"/>
          <p:nvPr>
            <p:ph type="title"/>
          </p:nvPr>
        </p:nvSpPr>
        <p:spPr>
          <a:xfrm>
            <a:off x="380999" y="1"/>
            <a:ext cx="7068000" cy="62850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chemeClr val="lt1"/>
              </a:buClr>
              <a:buFont typeface="Calibri"/>
              <a:buNone/>
            </a:pPr>
            <a:r>
              <a:rPr lang="en"/>
              <a:t>Mountaintop Removal </a:t>
            </a:r>
            <a:endParaRPr b="0" i="0" sz="2800" u="none" cap="none" strike="noStrike">
              <a:solidFill>
                <a:schemeClr val="lt1"/>
              </a:solidFill>
              <a:latin typeface="Calibri"/>
              <a:ea typeface="Calibri"/>
              <a:cs typeface="Calibri"/>
              <a:sym typeface="Calibri"/>
            </a:endParaRPr>
          </a:p>
        </p:txBody>
      </p:sp>
      <p:sp>
        <p:nvSpPr>
          <p:cNvPr id="437" name="Google Shape;437;p67"/>
          <p:cNvSpPr txBox="1"/>
          <p:nvPr>
            <p:ph idx="1" type="body"/>
          </p:nvPr>
        </p:nvSpPr>
        <p:spPr>
          <a:xfrm>
            <a:off x="152400" y="914400"/>
            <a:ext cx="4343400" cy="38862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rgbClr val="464646"/>
              </a:buClr>
              <a:buSzPts val="2800"/>
              <a:buFont typeface="Arial"/>
              <a:buChar char="•"/>
            </a:pPr>
            <a:r>
              <a:rPr lang="en"/>
              <a:t>Major form of mining </a:t>
            </a:r>
            <a:endParaRPr/>
          </a:p>
          <a:p>
            <a:pPr indent="-285750" lvl="1" marL="742950" marR="0" rtl="0" algn="l">
              <a:lnSpc>
                <a:spcPct val="100000"/>
              </a:lnSpc>
              <a:spcBef>
                <a:spcPts val="0"/>
              </a:spcBef>
              <a:spcAft>
                <a:spcPts val="0"/>
              </a:spcAft>
              <a:buClr>
                <a:srgbClr val="464646"/>
              </a:buClr>
              <a:buSzPts val="2400"/>
              <a:buFont typeface="Arial"/>
              <a:buChar char="–"/>
            </a:pPr>
            <a:r>
              <a:rPr lang="en"/>
              <a:t>W.V. has seen sig changes to </a:t>
            </a:r>
            <a:r>
              <a:rPr lang="en"/>
              <a:t>its</a:t>
            </a:r>
            <a:r>
              <a:rPr lang="en"/>
              <a:t> topography </a:t>
            </a:r>
            <a:endParaRPr/>
          </a:p>
          <a:p>
            <a:pPr indent="-342900" lvl="0" marL="342900" marR="0" rtl="0" algn="l">
              <a:lnSpc>
                <a:spcPct val="100000"/>
              </a:lnSpc>
              <a:spcBef>
                <a:spcPts val="0"/>
              </a:spcBef>
              <a:spcAft>
                <a:spcPts val="0"/>
              </a:spcAft>
              <a:buClr>
                <a:srgbClr val="464646"/>
              </a:buClr>
              <a:buSzPts val="2800"/>
              <a:buFont typeface="Arial"/>
              <a:buChar char="•"/>
            </a:pPr>
            <a:r>
              <a:rPr lang="en"/>
              <a:t>Massive habitat destruction </a:t>
            </a:r>
            <a:endParaRPr/>
          </a:p>
          <a:p>
            <a:pPr indent="-342900" lvl="0" marL="342900" marR="0" rtl="0" algn="l">
              <a:lnSpc>
                <a:spcPct val="100000"/>
              </a:lnSpc>
              <a:spcBef>
                <a:spcPts val="0"/>
              </a:spcBef>
              <a:spcAft>
                <a:spcPts val="0"/>
              </a:spcAft>
              <a:buClr>
                <a:srgbClr val="464646"/>
              </a:buClr>
              <a:buSzPts val="2800"/>
              <a:buFont typeface="Arial"/>
              <a:buChar char="•"/>
            </a:pPr>
            <a:r>
              <a:rPr lang="en"/>
              <a:t>Regulated by SMCRA</a:t>
            </a:r>
            <a:endParaRPr/>
          </a:p>
          <a:p>
            <a:pPr indent="-133350" lvl="1" marL="742950" marR="0" rtl="0" algn="l">
              <a:spcBef>
                <a:spcPts val="480"/>
              </a:spcBef>
              <a:spcAft>
                <a:spcPts val="1600"/>
              </a:spcAft>
              <a:buClr>
                <a:srgbClr val="464646"/>
              </a:buClr>
              <a:buSzPts val="2400"/>
              <a:buFont typeface="Arial"/>
              <a:buNone/>
            </a:pPr>
            <a:r>
              <a:t/>
            </a:r>
            <a:endParaRPr b="0" i="0" sz="2400" u="none" cap="none" strike="noStrike">
              <a:solidFill>
                <a:srgbClr val="464646"/>
              </a:solidFill>
              <a:latin typeface="Calibri"/>
              <a:ea typeface="Calibri"/>
              <a:cs typeface="Calibri"/>
              <a:sym typeface="Calibri"/>
            </a:endParaRPr>
          </a:p>
        </p:txBody>
      </p:sp>
      <p:pic>
        <p:nvPicPr>
          <p:cNvPr id="438" name="Google Shape;438;p67"/>
          <p:cNvPicPr preferRelativeResize="0"/>
          <p:nvPr/>
        </p:nvPicPr>
        <p:blipFill rotWithShape="1">
          <a:blip r:embed="rId3">
            <a:alphaModFix/>
          </a:blip>
          <a:srcRect b="0" l="0" r="0" t="0"/>
          <a:stretch/>
        </p:blipFill>
        <p:spPr>
          <a:xfrm>
            <a:off x="4122685" y="106645"/>
            <a:ext cx="4921800" cy="2785800"/>
          </a:xfrm>
          <a:prstGeom prst="rect">
            <a:avLst/>
          </a:prstGeom>
          <a:noFill/>
          <a:ln>
            <a:noFill/>
          </a:ln>
        </p:spPr>
      </p:pic>
    </p:spTree>
  </p:cSld>
  <p:clrMapOvr>
    <a:masterClrMapping/>
  </p:clrMapOvr>
  <mc:AlternateContent>
    <mc:Choice Requires="p14">
      <p:transition spd="slow">
        <p14:flip dir="l"/>
      </p:transition>
    </mc:Choice>
    <mc:Fallback>
      <p:transition spd="slow">
        <p:fade/>
      </p:transition>
    </mc:Fallback>
  </mc:AlternateContent>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2" name="Shape 442"/>
        <p:cNvGrpSpPr/>
        <p:nvPr/>
      </p:nvGrpSpPr>
      <p:grpSpPr>
        <a:xfrm>
          <a:off x="0" y="0"/>
          <a:ext cx="0" cy="0"/>
          <a:chOff x="0" y="0"/>
          <a:chExt cx="0" cy="0"/>
        </a:xfrm>
      </p:grpSpPr>
      <p:pic>
        <p:nvPicPr>
          <p:cNvPr id="443" name="Google Shape;443;p68"/>
          <p:cNvPicPr preferRelativeResize="0"/>
          <p:nvPr/>
        </p:nvPicPr>
        <p:blipFill rotWithShape="1">
          <a:blip r:embed="rId3">
            <a:alphaModFix/>
          </a:blip>
          <a:srcRect b="0" l="0" r="0" t="0"/>
          <a:stretch/>
        </p:blipFill>
        <p:spPr>
          <a:xfrm>
            <a:off x="1535850" y="353700"/>
            <a:ext cx="6072029" cy="44361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447" name="Shape 447"/>
        <p:cNvGrpSpPr/>
        <p:nvPr/>
      </p:nvGrpSpPr>
      <p:grpSpPr>
        <a:xfrm>
          <a:off x="0" y="0"/>
          <a:ext cx="0" cy="0"/>
          <a:chOff x="0" y="0"/>
          <a:chExt cx="0" cy="0"/>
        </a:xfrm>
      </p:grpSpPr>
      <p:sp>
        <p:nvSpPr>
          <p:cNvPr id="448" name="Google Shape;448;p6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10000"/>
              </a:lnSpc>
              <a:spcBef>
                <a:spcPts val="0"/>
              </a:spcBef>
              <a:spcAft>
                <a:spcPts val="0"/>
              </a:spcAft>
              <a:buClr>
                <a:schemeClr val="dk1"/>
              </a:buClr>
              <a:buFont typeface="Arial"/>
              <a:buNone/>
            </a:pPr>
            <a:r>
              <a:rPr b="1" i="0" lang="en" sz="2250" u="none" cap="none" strike="noStrike">
                <a:solidFill>
                  <a:srgbClr val="333333"/>
                </a:solidFill>
                <a:highlight>
                  <a:srgbClr val="FFFFFF"/>
                </a:highlight>
                <a:latin typeface="Arial"/>
                <a:ea typeface="Arial"/>
                <a:cs typeface="Arial"/>
                <a:sym typeface="Arial"/>
              </a:rPr>
              <a:t>West Virginia mine disaster kills 29, prompts investigations</a:t>
            </a:r>
            <a:endParaRPr/>
          </a:p>
          <a:p>
            <a:pPr indent="0" lvl="0" marL="0" marR="0" rtl="0" algn="l">
              <a:lnSpc>
                <a:spcPct val="100000"/>
              </a:lnSpc>
              <a:spcBef>
                <a:spcPts val="400"/>
              </a:spcBef>
              <a:spcAft>
                <a:spcPts val="0"/>
              </a:spcAft>
              <a:buClr>
                <a:schemeClr val="dk1"/>
              </a:buClr>
              <a:buFont typeface="Arial"/>
              <a:buNone/>
            </a:pPr>
            <a:r>
              <a:t/>
            </a:r>
            <a:endParaRPr b="0" i="0" sz="2800" u="none" cap="none" strike="noStrike">
              <a:solidFill>
                <a:schemeClr val="dk1"/>
              </a:solidFill>
              <a:latin typeface="Arial"/>
              <a:ea typeface="Arial"/>
              <a:cs typeface="Arial"/>
              <a:sym typeface="Arial"/>
            </a:endParaRPr>
          </a:p>
        </p:txBody>
      </p:sp>
      <p:sp>
        <p:nvSpPr>
          <p:cNvPr id="449" name="Google Shape;449;p69"/>
          <p:cNvSpPr txBox="1"/>
          <p:nvPr>
            <p:ph idx="1" type="body"/>
          </p:nvPr>
        </p:nvSpPr>
        <p:spPr>
          <a:xfrm>
            <a:off x="257425" y="955700"/>
            <a:ext cx="8520600" cy="3416400"/>
          </a:xfrm>
          <a:prstGeom prst="rect">
            <a:avLst/>
          </a:prstGeom>
          <a:noFill/>
          <a:ln>
            <a:noFill/>
          </a:ln>
        </p:spPr>
        <p:txBody>
          <a:bodyPr anchorCtr="0" anchor="t" bIns="91425" lIns="91425" spcFirstLastPara="1" rIns="91425" wrap="square" tIns="91425">
            <a:noAutofit/>
          </a:bodyPr>
          <a:lstStyle/>
          <a:p>
            <a:pPr indent="0" lvl="0" marL="0" marR="0" rtl="0" algn="l">
              <a:lnSpc>
                <a:spcPct val="142857"/>
              </a:lnSpc>
              <a:spcBef>
                <a:spcPts val="0"/>
              </a:spcBef>
              <a:spcAft>
                <a:spcPts val="0"/>
              </a:spcAft>
              <a:buClr>
                <a:schemeClr val="dk1"/>
              </a:buClr>
              <a:buFont typeface="Arial"/>
              <a:buNone/>
            </a:pPr>
            <a:r>
              <a:rPr b="1" i="0" lang="en" sz="1400" u="sng" cap="none" strike="noStrike">
                <a:solidFill>
                  <a:schemeClr val="hlink"/>
                </a:solidFill>
                <a:highlight>
                  <a:srgbClr val="FFFFFF"/>
                </a:highlight>
                <a:latin typeface="Arial"/>
                <a:ea typeface="Arial"/>
                <a:cs typeface="Arial"/>
                <a:sym typeface="Arial"/>
                <a:hlinkClick r:id="rId3"/>
              </a:rPr>
              <a:t>Mine disaster calls attention to revolving door between industry, government.</a:t>
            </a:r>
            <a:r>
              <a:rPr b="0" i="0" lang="en" sz="1400" u="none" cap="none" strike="noStrike">
                <a:solidFill>
                  <a:srgbClr val="333333"/>
                </a:solidFill>
                <a:highlight>
                  <a:srgbClr val="FFFFFF"/>
                </a:highlight>
                <a:latin typeface="Arial"/>
                <a:ea typeface="Arial"/>
                <a:cs typeface="Arial"/>
                <a:sym typeface="Arial"/>
              </a:rPr>
              <a:t> More than 200 former congressional staff members, federal regulators and lawmakers are employed by the mining industry as lobbyists, consultants or senior executives, including dozens who work for coal companies with the worst safety records in the nation, a Washington Post analysis shows. </a:t>
            </a:r>
            <a:r>
              <a:rPr b="0" i="0" lang="en" sz="1400" u="sng" cap="none" strike="noStrike">
                <a:solidFill>
                  <a:schemeClr val="hlink"/>
                </a:solidFill>
                <a:highlight>
                  <a:srgbClr val="FFFFFF"/>
                </a:highlight>
                <a:latin typeface="Arial"/>
                <a:ea typeface="Arial"/>
                <a:cs typeface="Arial"/>
                <a:sym typeface="Arial"/>
                <a:hlinkClick r:id="rId4"/>
              </a:rPr>
              <a:t>Washington Post</a:t>
            </a:r>
            <a:r>
              <a:rPr b="0" i="0" lang="en" sz="1400" u="none" cap="none" strike="noStrike">
                <a:solidFill>
                  <a:srgbClr val="333333"/>
                </a:solidFill>
                <a:highlight>
                  <a:srgbClr val="FFFFFF"/>
                </a:highlight>
                <a:latin typeface="Arial"/>
                <a:ea typeface="Arial"/>
                <a:cs typeface="Arial"/>
                <a:sym typeface="Arial"/>
              </a:rPr>
              <a:t>. 18 April 2010. [Registration Required]</a:t>
            </a:r>
            <a:endParaRPr sz="1400"/>
          </a:p>
          <a:p>
            <a:pPr indent="0" lvl="0" marL="0" marR="0" rtl="0" algn="l">
              <a:lnSpc>
                <a:spcPct val="142857"/>
              </a:lnSpc>
              <a:spcBef>
                <a:spcPts val="800"/>
              </a:spcBef>
              <a:spcAft>
                <a:spcPts val="0"/>
              </a:spcAft>
              <a:buClr>
                <a:schemeClr val="dk1"/>
              </a:buClr>
              <a:buFont typeface="Arial"/>
              <a:buNone/>
            </a:pPr>
            <a:r>
              <a:rPr b="1" i="0" lang="en" sz="1400" u="sng" cap="none" strike="noStrike">
                <a:solidFill>
                  <a:schemeClr val="hlink"/>
                </a:solidFill>
                <a:highlight>
                  <a:srgbClr val="FFFFFF"/>
                </a:highlight>
                <a:latin typeface="Arial"/>
                <a:ea typeface="Arial"/>
                <a:cs typeface="Arial"/>
                <a:sym typeface="Arial"/>
                <a:hlinkClick r:id="rId5"/>
              </a:rPr>
              <a:t>Mountaintop coal mining rules may send more miners underground.</a:t>
            </a:r>
            <a:r>
              <a:rPr b="0" i="0" lang="en" sz="1400" u="none" cap="none" strike="noStrike">
                <a:solidFill>
                  <a:srgbClr val="333333"/>
                </a:solidFill>
                <a:highlight>
                  <a:srgbClr val="FFFFFF"/>
                </a:highlight>
                <a:latin typeface="Arial"/>
                <a:ea typeface="Arial"/>
                <a:cs typeface="Arial"/>
                <a:sym typeface="Arial"/>
              </a:rPr>
              <a:t> A U.S. Environmental Protection Agency crackdown on mountaintop mining in Appalachia may force coal producers to rely increasingly on underground sites such as the Massey Energy Co. mine where 29 workers were killed this month in West Virginia.</a:t>
            </a:r>
            <a:r>
              <a:rPr b="0" i="0" lang="en" sz="1400" u="sng" cap="none" strike="noStrike">
                <a:solidFill>
                  <a:schemeClr val="hlink"/>
                </a:solidFill>
                <a:highlight>
                  <a:srgbClr val="FFFFFF"/>
                </a:highlight>
                <a:latin typeface="Arial"/>
                <a:ea typeface="Arial"/>
                <a:cs typeface="Arial"/>
                <a:sym typeface="Arial"/>
                <a:hlinkClick r:id="rId6"/>
              </a:rPr>
              <a:t>Bloomberg News</a:t>
            </a:r>
            <a:r>
              <a:rPr b="0" i="0" lang="en" sz="1400" u="none" cap="none" strike="noStrike">
                <a:solidFill>
                  <a:srgbClr val="333333"/>
                </a:solidFill>
                <a:highlight>
                  <a:srgbClr val="FFFFFF"/>
                </a:highlight>
                <a:latin typeface="Arial"/>
                <a:ea typeface="Arial"/>
                <a:cs typeface="Arial"/>
                <a:sym typeface="Arial"/>
              </a:rPr>
              <a:t>. 23 April 2010.</a:t>
            </a:r>
            <a:endParaRPr sz="1400"/>
          </a:p>
          <a:p>
            <a:pPr indent="0" lvl="0" marL="0" marR="0" rtl="0" algn="l">
              <a:lnSpc>
                <a:spcPct val="142857"/>
              </a:lnSpc>
              <a:spcBef>
                <a:spcPts val="800"/>
              </a:spcBef>
              <a:spcAft>
                <a:spcPts val="0"/>
              </a:spcAft>
              <a:buClr>
                <a:schemeClr val="dk1"/>
              </a:buClr>
              <a:buFont typeface="Arial"/>
              <a:buNone/>
            </a:pPr>
            <a:r>
              <a:rPr b="1" i="0" lang="en" sz="1400" u="sng" cap="none" strike="noStrike">
                <a:solidFill>
                  <a:schemeClr val="hlink"/>
                </a:solidFill>
                <a:highlight>
                  <a:srgbClr val="FFFFFF"/>
                </a:highlight>
                <a:latin typeface="Arial"/>
                <a:ea typeface="Arial"/>
                <a:cs typeface="Arial"/>
                <a:sym typeface="Arial"/>
                <a:hlinkClick r:id="rId7"/>
              </a:rPr>
              <a:t>Massey under criminal inquiry.</a:t>
            </a:r>
            <a:r>
              <a:rPr b="0" i="0" lang="en" sz="1400" u="none" cap="none" strike="noStrike">
                <a:solidFill>
                  <a:srgbClr val="333333"/>
                </a:solidFill>
                <a:highlight>
                  <a:srgbClr val="FFFFFF"/>
                </a:highlight>
                <a:latin typeface="Arial"/>
                <a:ea typeface="Arial"/>
                <a:cs typeface="Arial"/>
                <a:sym typeface="Arial"/>
              </a:rPr>
              <a:t> Federal agents are interviewing current and former Massey Energy employees as part of a sprawling criminal investigation into the April 5 explosion that killed 29 miners at the company's Upper Big Branch Mine in Raleigh County, according to sources familiar with the inquiry. </a:t>
            </a:r>
            <a:r>
              <a:rPr b="0" i="0" lang="en" sz="1400" u="sng" cap="none" strike="noStrike">
                <a:solidFill>
                  <a:schemeClr val="hlink"/>
                </a:solidFill>
                <a:highlight>
                  <a:srgbClr val="FFFFFF"/>
                </a:highlight>
                <a:latin typeface="Arial"/>
                <a:ea typeface="Arial"/>
                <a:cs typeface="Arial"/>
                <a:sym typeface="Arial"/>
                <a:hlinkClick r:id="rId8"/>
              </a:rPr>
              <a:t>Charleston Gazette</a:t>
            </a:r>
            <a:r>
              <a:rPr b="0" i="0" lang="en" sz="1400" u="none" cap="none" strike="noStrike">
                <a:solidFill>
                  <a:srgbClr val="333333"/>
                </a:solidFill>
                <a:highlight>
                  <a:srgbClr val="FFFFFF"/>
                </a:highlight>
                <a:latin typeface="Arial"/>
                <a:ea typeface="Arial"/>
                <a:cs typeface="Arial"/>
                <a:sym typeface="Arial"/>
              </a:rPr>
              <a:t>, West Virginia. 2 May 2010.</a:t>
            </a:r>
            <a:endParaRPr sz="1400"/>
          </a:p>
          <a:p>
            <a:pPr indent="0" lvl="0" marL="0" marR="0" rtl="0" algn="l">
              <a:lnSpc>
                <a:spcPct val="115000"/>
              </a:lnSpc>
              <a:spcBef>
                <a:spcPts val="800"/>
              </a:spcBef>
              <a:spcAft>
                <a:spcPts val="0"/>
              </a:spcAft>
              <a:buClr>
                <a:schemeClr val="dk1"/>
              </a:buClr>
              <a:buFont typeface="Arial"/>
              <a:buNone/>
            </a:pPr>
            <a:r>
              <a:t/>
            </a:r>
            <a:endParaRPr b="0" i="0" sz="1400" u="none" cap="none" strike="noStrike">
              <a:solidFill>
                <a:srgbClr val="333333"/>
              </a:solidFill>
              <a:highlight>
                <a:srgbClr val="FFFFFF"/>
              </a:highlight>
              <a:latin typeface="Arial"/>
              <a:ea typeface="Arial"/>
              <a:cs typeface="Arial"/>
              <a:sym typeface="Arial"/>
            </a:endParaRPr>
          </a:p>
          <a:p>
            <a:pPr indent="0" lvl="0" marL="0" marR="0" rtl="0" algn="l">
              <a:lnSpc>
                <a:spcPct val="115000"/>
              </a:lnSpc>
              <a:spcBef>
                <a:spcPts val="0"/>
              </a:spcBef>
              <a:spcAft>
                <a:spcPts val="0"/>
              </a:spcAft>
              <a:buClr>
                <a:schemeClr val="dk2"/>
              </a:buClr>
              <a:buFont typeface="Arial"/>
              <a:buNone/>
            </a:pPr>
            <a:r>
              <a:t/>
            </a:r>
            <a:endParaRPr b="0" i="0" sz="1800" u="none" cap="none" strike="noStrike">
              <a:solidFill>
                <a:schemeClr val="dk2"/>
              </a:solidFill>
              <a:latin typeface="Arial"/>
              <a:ea typeface="Arial"/>
              <a:cs typeface="Arial"/>
              <a:sym typeface="Arial"/>
            </a:endParaRPr>
          </a:p>
        </p:txBody>
      </p:sp>
    </p:spTree>
  </p:cSld>
  <p:clrMapOvr>
    <a:masterClrMapping/>
  </p:clrMapOvr>
  <p:transition spd="slow">
    <p:fade thruBlk="1"/>
  </p:transition>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3" name="Shape 453"/>
        <p:cNvGrpSpPr/>
        <p:nvPr/>
      </p:nvGrpSpPr>
      <p:grpSpPr>
        <a:xfrm>
          <a:off x="0" y="0"/>
          <a:ext cx="0" cy="0"/>
          <a:chOff x="0" y="0"/>
          <a:chExt cx="0" cy="0"/>
        </a:xfrm>
      </p:grpSpPr>
      <p:sp>
        <p:nvSpPr>
          <p:cNvPr id="454" name="Google Shape;454;p70"/>
          <p:cNvSpPr txBox="1"/>
          <p:nvPr>
            <p:ph type="title"/>
          </p:nvPr>
        </p:nvSpPr>
        <p:spPr>
          <a:xfrm>
            <a:off x="380999" y="1"/>
            <a:ext cx="7068000" cy="62850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chemeClr val="lt1"/>
              </a:buClr>
              <a:buFont typeface="Calibri"/>
              <a:buNone/>
            </a:pPr>
            <a:r>
              <a:rPr lang="en"/>
              <a:t>Hydrogen Fuel Cells </a:t>
            </a:r>
            <a:endParaRPr b="0" i="0" sz="2800" u="none" cap="none" strike="noStrike">
              <a:solidFill>
                <a:schemeClr val="lt1"/>
              </a:solidFill>
              <a:latin typeface="Calibri"/>
              <a:ea typeface="Calibri"/>
              <a:cs typeface="Calibri"/>
              <a:sym typeface="Calibri"/>
            </a:endParaRPr>
          </a:p>
        </p:txBody>
      </p:sp>
      <p:sp>
        <p:nvSpPr>
          <p:cNvPr id="455" name="Google Shape;455;p70"/>
          <p:cNvSpPr txBox="1"/>
          <p:nvPr>
            <p:ph idx="1" type="body"/>
          </p:nvPr>
        </p:nvSpPr>
        <p:spPr>
          <a:xfrm>
            <a:off x="186325" y="628500"/>
            <a:ext cx="5208300" cy="4020000"/>
          </a:xfrm>
          <a:prstGeom prst="rect">
            <a:avLst/>
          </a:prstGeom>
          <a:noFill/>
          <a:ln>
            <a:noFill/>
          </a:ln>
        </p:spPr>
        <p:txBody>
          <a:bodyPr anchorCtr="0" anchor="t" bIns="45700" lIns="91425" spcFirstLastPara="1" rIns="91425" wrap="square" tIns="45700">
            <a:noAutofit/>
          </a:bodyPr>
          <a:lstStyle/>
          <a:p>
            <a:pPr indent="-241300" lvl="0" marL="342900" marR="0" rtl="0" algn="l">
              <a:lnSpc>
                <a:spcPct val="100000"/>
              </a:lnSpc>
              <a:spcBef>
                <a:spcPts val="0"/>
              </a:spcBef>
              <a:spcAft>
                <a:spcPts val="0"/>
              </a:spcAft>
              <a:buClr>
                <a:srgbClr val="464646"/>
              </a:buClr>
              <a:buSzPts val="1200"/>
              <a:buFont typeface="Arial"/>
              <a:buChar char="•"/>
            </a:pPr>
            <a:r>
              <a:rPr lang="en" sz="1200"/>
              <a:t>Alternative to combustion engines </a:t>
            </a:r>
            <a:r>
              <a:rPr lang="en" sz="1200">
                <a:solidFill>
                  <a:srgbClr val="000000"/>
                </a:solidFill>
                <a:latin typeface="Arial"/>
                <a:ea typeface="Arial"/>
                <a:cs typeface="Arial"/>
                <a:sym typeface="Arial"/>
              </a:rPr>
              <a:t>2</a:t>
            </a:r>
            <a:r>
              <a:rPr lang="en" sz="1200">
                <a:solidFill>
                  <a:srgbClr val="000000"/>
                </a:solidFill>
                <a:latin typeface="Arial"/>
                <a:ea typeface="Arial"/>
                <a:cs typeface="Arial"/>
                <a:sym typeface="Arial"/>
              </a:rPr>
              <a:t>H</a:t>
            </a:r>
            <a:r>
              <a:rPr baseline="-25000" lang="en" sz="1200">
                <a:solidFill>
                  <a:srgbClr val="000000"/>
                </a:solidFill>
                <a:latin typeface="Arial"/>
                <a:ea typeface="Arial"/>
                <a:cs typeface="Arial"/>
                <a:sym typeface="Arial"/>
              </a:rPr>
              <a:t>2</a:t>
            </a:r>
            <a:r>
              <a:rPr lang="en" sz="1200">
                <a:solidFill>
                  <a:srgbClr val="000000"/>
                </a:solidFill>
                <a:latin typeface="Arial"/>
                <a:ea typeface="Arial"/>
                <a:cs typeface="Arial"/>
                <a:sym typeface="Arial"/>
              </a:rPr>
              <a:t> + O</a:t>
            </a:r>
            <a:r>
              <a:rPr baseline="-25000" lang="en" sz="1200">
                <a:solidFill>
                  <a:srgbClr val="000000"/>
                </a:solidFill>
                <a:latin typeface="Arial"/>
                <a:ea typeface="Arial"/>
                <a:cs typeface="Arial"/>
                <a:sym typeface="Arial"/>
              </a:rPr>
              <a:t>2</a:t>
            </a:r>
            <a:r>
              <a:rPr lang="en" sz="1200">
                <a:solidFill>
                  <a:srgbClr val="000000"/>
                </a:solidFill>
                <a:latin typeface="Arial"/>
                <a:ea typeface="Arial"/>
                <a:cs typeface="Arial"/>
                <a:sym typeface="Arial"/>
              </a:rPr>
              <a:t> → 2H</a:t>
            </a:r>
            <a:r>
              <a:rPr baseline="-25000" lang="en" sz="1200">
                <a:solidFill>
                  <a:srgbClr val="000000"/>
                </a:solidFill>
                <a:latin typeface="Arial"/>
                <a:ea typeface="Arial"/>
                <a:cs typeface="Arial"/>
                <a:sym typeface="Arial"/>
              </a:rPr>
              <a:t>2</a:t>
            </a:r>
            <a:r>
              <a:rPr lang="en" sz="1200">
                <a:solidFill>
                  <a:srgbClr val="000000"/>
                </a:solidFill>
                <a:latin typeface="Arial"/>
                <a:ea typeface="Arial"/>
                <a:cs typeface="Arial"/>
                <a:sym typeface="Arial"/>
              </a:rPr>
              <a:t>O</a:t>
            </a:r>
            <a:endParaRPr sz="1200">
              <a:solidFill>
                <a:schemeClr val="dk2"/>
              </a:solidFill>
              <a:latin typeface="Arial"/>
              <a:ea typeface="Arial"/>
              <a:cs typeface="Arial"/>
              <a:sym typeface="Arial"/>
            </a:endParaRPr>
          </a:p>
          <a:p>
            <a:pPr indent="-209550" lvl="1" marL="742950" rtl="0" algn="l">
              <a:lnSpc>
                <a:spcPct val="100000"/>
              </a:lnSpc>
              <a:spcBef>
                <a:spcPts val="359"/>
              </a:spcBef>
              <a:spcAft>
                <a:spcPts val="0"/>
              </a:spcAft>
              <a:buClr>
                <a:srgbClr val="93A299"/>
              </a:buClr>
              <a:buSzPts val="1200"/>
              <a:buFont typeface="Arial"/>
              <a:buChar char="–"/>
            </a:pPr>
            <a:r>
              <a:rPr lang="en" sz="1200">
                <a:solidFill>
                  <a:srgbClr val="000000"/>
                </a:solidFill>
                <a:latin typeface="Arial"/>
                <a:ea typeface="Arial"/>
                <a:cs typeface="Arial"/>
                <a:sym typeface="Arial"/>
              </a:rPr>
              <a:t>No emissions</a:t>
            </a:r>
            <a:endParaRPr sz="1200">
              <a:solidFill>
                <a:srgbClr val="000000"/>
              </a:solidFill>
              <a:latin typeface="Arial"/>
              <a:ea typeface="Arial"/>
              <a:cs typeface="Arial"/>
              <a:sym typeface="Arial"/>
            </a:endParaRPr>
          </a:p>
          <a:p>
            <a:pPr indent="-209550" lvl="1" marL="742950" rtl="0" algn="l">
              <a:lnSpc>
                <a:spcPct val="100000"/>
              </a:lnSpc>
              <a:spcBef>
                <a:spcPts val="1600"/>
              </a:spcBef>
              <a:spcAft>
                <a:spcPts val="0"/>
              </a:spcAft>
              <a:buClr>
                <a:srgbClr val="93A299"/>
              </a:buClr>
              <a:buSzPts val="1200"/>
              <a:buFont typeface="Arial"/>
              <a:buChar char="–"/>
            </a:pPr>
            <a:r>
              <a:rPr lang="en" sz="1200">
                <a:solidFill>
                  <a:srgbClr val="000000"/>
                </a:solidFill>
                <a:latin typeface="Arial"/>
                <a:ea typeface="Arial"/>
                <a:cs typeface="Arial"/>
                <a:sym typeface="Arial"/>
              </a:rPr>
              <a:t>Silent</a:t>
            </a:r>
            <a:endParaRPr sz="1200">
              <a:solidFill>
                <a:schemeClr val="dk2"/>
              </a:solidFill>
              <a:latin typeface="Arial"/>
              <a:ea typeface="Arial"/>
              <a:cs typeface="Arial"/>
              <a:sym typeface="Arial"/>
            </a:endParaRPr>
          </a:p>
          <a:p>
            <a:pPr indent="-209550" lvl="1" marL="742950" rtl="0" algn="l">
              <a:lnSpc>
                <a:spcPct val="100000"/>
              </a:lnSpc>
              <a:spcBef>
                <a:spcPts val="1600"/>
              </a:spcBef>
              <a:spcAft>
                <a:spcPts val="0"/>
              </a:spcAft>
              <a:buClr>
                <a:srgbClr val="93A299"/>
              </a:buClr>
              <a:buSzPts val="1200"/>
              <a:buFont typeface="Arial"/>
              <a:buChar char="–"/>
            </a:pPr>
            <a:r>
              <a:rPr lang="en" sz="1200">
                <a:solidFill>
                  <a:srgbClr val="000000"/>
                </a:solidFill>
                <a:latin typeface="Arial"/>
                <a:ea typeface="Arial"/>
                <a:cs typeface="Arial"/>
                <a:sym typeface="Arial"/>
              </a:rPr>
              <a:t>No recharging</a:t>
            </a:r>
            <a:endParaRPr sz="1200">
              <a:solidFill>
                <a:schemeClr val="dk2"/>
              </a:solidFill>
              <a:latin typeface="Arial"/>
              <a:ea typeface="Arial"/>
              <a:cs typeface="Arial"/>
              <a:sym typeface="Arial"/>
            </a:endParaRPr>
          </a:p>
          <a:p>
            <a:pPr indent="-209550" lvl="1" marL="742950" rtl="0" algn="l">
              <a:lnSpc>
                <a:spcPct val="100000"/>
              </a:lnSpc>
              <a:spcBef>
                <a:spcPts val="1600"/>
              </a:spcBef>
              <a:spcAft>
                <a:spcPts val="0"/>
              </a:spcAft>
              <a:buClr>
                <a:srgbClr val="93A299"/>
              </a:buClr>
              <a:buSzPts val="1200"/>
              <a:buFont typeface="Arial"/>
              <a:buChar char="–"/>
            </a:pPr>
            <a:r>
              <a:rPr lang="en" sz="1200">
                <a:solidFill>
                  <a:srgbClr val="000000"/>
                </a:solidFill>
                <a:latin typeface="Arial"/>
                <a:ea typeface="Arial"/>
                <a:cs typeface="Arial"/>
                <a:sym typeface="Arial"/>
              </a:rPr>
              <a:t>Can use renewable fuels to pull H</a:t>
            </a:r>
            <a:r>
              <a:rPr baseline="-25000" lang="en" sz="1200">
                <a:solidFill>
                  <a:srgbClr val="000000"/>
                </a:solidFill>
                <a:latin typeface="Arial"/>
                <a:ea typeface="Arial"/>
                <a:cs typeface="Arial"/>
                <a:sym typeface="Arial"/>
              </a:rPr>
              <a:t>2 </a:t>
            </a:r>
            <a:r>
              <a:rPr lang="en" sz="1200">
                <a:solidFill>
                  <a:srgbClr val="000000"/>
                </a:solidFill>
                <a:latin typeface="Arial"/>
                <a:ea typeface="Arial"/>
                <a:cs typeface="Arial"/>
                <a:sym typeface="Arial"/>
              </a:rPr>
              <a:t>from water - </a:t>
            </a:r>
            <a:r>
              <a:rPr lang="en" sz="1200" u="sng">
                <a:solidFill>
                  <a:srgbClr val="000000"/>
                </a:solidFill>
                <a:latin typeface="Arial"/>
                <a:ea typeface="Arial"/>
                <a:cs typeface="Arial"/>
                <a:sym typeface="Arial"/>
              </a:rPr>
              <a:t>electrolysis</a:t>
            </a:r>
            <a:endParaRPr sz="1200">
              <a:solidFill>
                <a:schemeClr val="dk2"/>
              </a:solidFill>
              <a:latin typeface="Arial"/>
              <a:ea typeface="Arial"/>
              <a:cs typeface="Arial"/>
              <a:sym typeface="Arial"/>
            </a:endParaRPr>
          </a:p>
          <a:p>
            <a:pPr indent="-209550" lvl="1" marL="742950" rtl="0" algn="l">
              <a:lnSpc>
                <a:spcPct val="100000"/>
              </a:lnSpc>
              <a:spcBef>
                <a:spcPts val="1600"/>
              </a:spcBef>
              <a:spcAft>
                <a:spcPts val="0"/>
              </a:spcAft>
              <a:buClr>
                <a:srgbClr val="93A299"/>
              </a:buClr>
              <a:buSzPts val="1200"/>
              <a:buFont typeface="Arial"/>
              <a:buChar char="–"/>
            </a:pPr>
            <a:r>
              <a:rPr lang="en" sz="1200">
                <a:solidFill>
                  <a:srgbClr val="000000"/>
                </a:solidFill>
                <a:latin typeface="Arial"/>
                <a:ea typeface="Arial"/>
                <a:cs typeface="Arial"/>
                <a:sym typeface="Arial"/>
              </a:rPr>
              <a:t>Fuel itself is efficient</a:t>
            </a:r>
            <a:endParaRPr sz="1200">
              <a:solidFill>
                <a:schemeClr val="dk2"/>
              </a:solidFill>
              <a:latin typeface="Arial"/>
              <a:ea typeface="Arial"/>
              <a:cs typeface="Arial"/>
              <a:sym typeface="Arial"/>
            </a:endParaRPr>
          </a:p>
          <a:p>
            <a:pPr indent="-209550" lvl="1" marL="742950" rtl="0" algn="l">
              <a:lnSpc>
                <a:spcPct val="100000"/>
              </a:lnSpc>
              <a:spcBef>
                <a:spcPts val="1600"/>
              </a:spcBef>
              <a:spcAft>
                <a:spcPts val="0"/>
              </a:spcAft>
              <a:buClr>
                <a:srgbClr val="93A299"/>
              </a:buClr>
              <a:buSzPts val="1200"/>
              <a:buFont typeface="Arial"/>
              <a:buChar char="–"/>
            </a:pPr>
            <a:r>
              <a:rPr lang="en" sz="1200">
                <a:solidFill>
                  <a:srgbClr val="000000"/>
                </a:solidFill>
                <a:latin typeface="Arial"/>
                <a:ea typeface="Arial"/>
                <a:cs typeface="Arial"/>
                <a:sym typeface="Arial"/>
              </a:rPr>
              <a:t>expensive – materials, R&amp;D</a:t>
            </a:r>
            <a:endParaRPr sz="1200">
              <a:solidFill>
                <a:schemeClr val="dk2"/>
              </a:solidFill>
              <a:latin typeface="Arial"/>
              <a:ea typeface="Arial"/>
              <a:cs typeface="Arial"/>
              <a:sym typeface="Arial"/>
            </a:endParaRPr>
          </a:p>
          <a:p>
            <a:pPr indent="-209550" lvl="1" marL="742950" rtl="0" algn="l">
              <a:lnSpc>
                <a:spcPct val="100000"/>
              </a:lnSpc>
              <a:spcBef>
                <a:spcPts val="1600"/>
              </a:spcBef>
              <a:spcAft>
                <a:spcPts val="0"/>
              </a:spcAft>
              <a:buClr>
                <a:srgbClr val="93A299"/>
              </a:buClr>
              <a:buSzPts val="1200"/>
              <a:buFont typeface="Arial"/>
              <a:buChar char="–"/>
            </a:pPr>
            <a:r>
              <a:rPr lang="en" sz="1200">
                <a:solidFill>
                  <a:srgbClr val="000000"/>
                </a:solidFill>
                <a:latin typeface="Arial"/>
                <a:ea typeface="Arial"/>
                <a:cs typeface="Arial"/>
                <a:sym typeface="Arial"/>
              </a:rPr>
              <a:t>Need H</a:t>
            </a:r>
            <a:r>
              <a:rPr baseline="-25000" lang="en" sz="1200">
                <a:solidFill>
                  <a:srgbClr val="000000"/>
                </a:solidFill>
                <a:latin typeface="Arial"/>
                <a:ea typeface="Arial"/>
                <a:cs typeface="Arial"/>
                <a:sym typeface="Arial"/>
              </a:rPr>
              <a:t>2</a:t>
            </a:r>
            <a:r>
              <a:rPr lang="en" sz="1200">
                <a:solidFill>
                  <a:srgbClr val="000000"/>
                </a:solidFill>
                <a:latin typeface="Arial"/>
                <a:ea typeface="Arial"/>
                <a:cs typeface="Arial"/>
                <a:sym typeface="Arial"/>
              </a:rPr>
              <a:t> – takes energy to extract (often fossil fuels used!) – reduces overall efficiency</a:t>
            </a:r>
            <a:endParaRPr sz="1200">
              <a:solidFill>
                <a:schemeClr val="dk2"/>
              </a:solidFill>
              <a:latin typeface="Arial"/>
              <a:ea typeface="Arial"/>
              <a:cs typeface="Arial"/>
              <a:sym typeface="Arial"/>
            </a:endParaRPr>
          </a:p>
          <a:p>
            <a:pPr indent="-209550" lvl="1" marL="742950" rtl="0" algn="l">
              <a:lnSpc>
                <a:spcPct val="100000"/>
              </a:lnSpc>
              <a:spcBef>
                <a:spcPts val="1600"/>
              </a:spcBef>
              <a:spcAft>
                <a:spcPts val="0"/>
              </a:spcAft>
              <a:buClr>
                <a:srgbClr val="93A299"/>
              </a:buClr>
              <a:buSzPts val="1200"/>
              <a:buFont typeface="Arial"/>
              <a:buChar char="–"/>
            </a:pPr>
            <a:r>
              <a:rPr lang="en" sz="1200">
                <a:solidFill>
                  <a:srgbClr val="000000"/>
                </a:solidFill>
                <a:latin typeface="Arial"/>
                <a:ea typeface="Arial"/>
                <a:cs typeface="Arial"/>
                <a:sym typeface="Arial"/>
              </a:rPr>
              <a:t>Often pulled from CH</a:t>
            </a:r>
            <a:r>
              <a:rPr baseline="-25000" lang="en" sz="1200">
                <a:solidFill>
                  <a:srgbClr val="000000"/>
                </a:solidFill>
                <a:latin typeface="Arial"/>
                <a:ea typeface="Arial"/>
                <a:cs typeface="Arial"/>
                <a:sym typeface="Arial"/>
              </a:rPr>
              <a:t>4</a:t>
            </a:r>
            <a:r>
              <a:rPr lang="en" sz="1200">
                <a:solidFill>
                  <a:srgbClr val="000000"/>
                </a:solidFill>
                <a:latin typeface="Arial"/>
                <a:ea typeface="Arial"/>
                <a:cs typeface="Arial"/>
                <a:sym typeface="Arial"/>
              </a:rPr>
              <a:t>  - </a:t>
            </a:r>
            <a:r>
              <a:rPr lang="en" sz="1200" u="sng">
                <a:solidFill>
                  <a:srgbClr val="000000"/>
                </a:solidFill>
                <a:latin typeface="Arial"/>
                <a:ea typeface="Arial"/>
                <a:cs typeface="Arial"/>
                <a:sym typeface="Arial"/>
              </a:rPr>
              <a:t>Steam reforming </a:t>
            </a:r>
            <a:r>
              <a:rPr lang="en" sz="1200">
                <a:solidFill>
                  <a:srgbClr val="000000"/>
                </a:solidFill>
                <a:latin typeface="Arial"/>
                <a:ea typeface="Arial"/>
                <a:cs typeface="Arial"/>
                <a:sym typeface="Arial"/>
              </a:rPr>
              <a:t>(releases greenhouse gases)</a:t>
            </a:r>
            <a:endParaRPr sz="1200">
              <a:solidFill>
                <a:schemeClr val="dk2"/>
              </a:solidFill>
              <a:latin typeface="Arial"/>
              <a:ea typeface="Arial"/>
              <a:cs typeface="Arial"/>
              <a:sym typeface="Arial"/>
            </a:endParaRPr>
          </a:p>
          <a:p>
            <a:pPr indent="-209550" lvl="1" marL="742950" rtl="0" algn="l">
              <a:lnSpc>
                <a:spcPct val="100000"/>
              </a:lnSpc>
              <a:spcBef>
                <a:spcPts val="1600"/>
              </a:spcBef>
              <a:spcAft>
                <a:spcPts val="0"/>
              </a:spcAft>
              <a:buClr>
                <a:srgbClr val="93A299"/>
              </a:buClr>
              <a:buSzPts val="1200"/>
              <a:buFont typeface="Arial"/>
              <a:buChar char="–"/>
            </a:pPr>
            <a:r>
              <a:rPr lang="en" sz="1200">
                <a:solidFill>
                  <a:srgbClr val="000000"/>
                </a:solidFill>
                <a:latin typeface="Arial"/>
                <a:ea typeface="Arial"/>
                <a:cs typeface="Arial"/>
                <a:sym typeface="Arial"/>
              </a:rPr>
              <a:t>Low density – hard to transport</a:t>
            </a:r>
            <a:endParaRPr sz="1200">
              <a:solidFill>
                <a:schemeClr val="dk2"/>
              </a:solidFill>
              <a:latin typeface="Arial"/>
              <a:ea typeface="Arial"/>
              <a:cs typeface="Arial"/>
              <a:sym typeface="Arial"/>
            </a:endParaRPr>
          </a:p>
          <a:p>
            <a:pPr indent="-209550" lvl="1" marL="742950" rtl="0" algn="l">
              <a:lnSpc>
                <a:spcPct val="100000"/>
              </a:lnSpc>
              <a:spcBef>
                <a:spcPts val="1600"/>
              </a:spcBef>
              <a:spcAft>
                <a:spcPts val="0"/>
              </a:spcAft>
              <a:buClr>
                <a:srgbClr val="93A299"/>
              </a:buClr>
              <a:buSzPts val="1200"/>
              <a:buFont typeface="Arial"/>
              <a:buChar char="–"/>
            </a:pPr>
            <a:r>
              <a:rPr lang="en" sz="1200">
                <a:solidFill>
                  <a:srgbClr val="000000"/>
                </a:solidFill>
                <a:latin typeface="Arial"/>
                <a:ea typeface="Arial"/>
                <a:cs typeface="Arial"/>
                <a:sym typeface="Arial"/>
              </a:rPr>
              <a:t>Very flammable, no smell</a:t>
            </a:r>
            <a:endParaRPr sz="1200">
              <a:solidFill>
                <a:schemeClr val="dk2"/>
              </a:solidFill>
              <a:latin typeface="Arial"/>
              <a:ea typeface="Arial"/>
              <a:cs typeface="Arial"/>
              <a:sym typeface="Arial"/>
            </a:endParaRPr>
          </a:p>
          <a:p>
            <a:pPr indent="0" lvl="0" marL="457200" marR="0" rtl="0" algn="l">
              <a:lnSpc>
                <a:spcPct val="100000"/>
              </a:lnSpc>
              <a:spcBef>
                <a:spcPts val="1600"/>
              </a:spcBef>
              <a:spcAft>
                <a:spcPts val="0"/>
              </a:spcAft>
              <a:buNone/>
            </a:pPr>
            <a:r>
              <a:t/>
            </a:r>
            <a:endParaRPr sz="1400"/>
          </a:p>
          <a:p>
            <a:pPr indent="-133350" lvl="1" marL="742950" marR="0" rtl="0" algn="l">
              <a:lnSpc>
                <a:spcPct val="100000"/>
              </a:lnSpc>
              <a:spcBef>
                <a:spcPts val="480"/>
              </a:spcBef>
              <a:spcAft>
                <a:spcPts val="1600"/>
              </a:spcAft>
              <a:buClr>
                <a:srgbClr val="464646"/>
              </a:buClr>
              <a:buSzPts val="2400"/>
              <a:buFont typeface="Arial"/>
              <a:buNone/>
            </a:pPr>
            <a:r>
              <a:t/>
            </a:r>
            <a:endParaRPr b="0" i="0" sz="2400" u="none" cap="none" strike="noStrike">
              <a:solidFill>
                <a:srgbClr val="464646"/>
              </a:solidFill>
              <a:latin typeface="Calibri"/>
              <a:ea typeface="Calibri"/>
              <a:cs typeface="Calibri"/>
              <a:sym typeface="Calibri"/>
            </a:endParaRPr>
          </a:p>
        </p:txBody>
      </p:sp>
      <p:pic>
        <p:nvPicPr>
          <p:cNvPr id="456" name="Google Shape;456;p70"/>
          <p:cNvPicPr preferRelativeResize="0"/>
          <p:nvPr/>
        </p:nvPicPr>
        <p:blipFill rotWithShape="1">
          <a:blip r:embed="rId3">
            <a:alphaModFix/>
          </a:blip>
          <a:srcRect b="0" l="0" r="0" t="0"/>
          <a:stretch/>
        </p:blipFill>
        <p:spPr>
          <a:xfrm>
            <a:off x="5231725" y="67850"/>
            <a:ext cx="3912300" cy="4081200"/>
          </a:xfrm>
          <a:prstGeom prst="rect">
            <a:avLst/>
          </a:prstGeom>
          <a:noFill/>
          <a:ln>
            <a:noFill/>
          </a:ln>
        </p:spPr>
      </p:pic>
    </p:spTree>
  </p:cSld>
  <p:clrMapOvr>
    <a:masterClrMapping/>
  </p:clrMapOvr>
  <mc:AlternateContent>
    <mc:Choice Requires="p14">
      <p:transition spd="slow">
        <p14:flip dir="l"/>
      </p:transition>
    </mc:Choice>
    <mc:Fallback>
      <p:transition spd="slow">
        <p:fade/>
      </p:transition>
    </mc:Fallback>
  </mc:AlternateContent>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0" name="Shape 460"/>
        <p:cNvGrpSpPr/>
        <p:nvPr/>
      </p:nvGrpSpPr>
      <p:grpSpPr>
        <a:xfrm>
          <a:off x="0" y="0"/>
          <a:ext cx="0" cy="0"/>
          <a:chOff x="0" y="0"/>
          <a:chExt cx="0" cy="0"/>
        </a:xfrm>
      </p:grpSpPr>
      <p:sp>
        <p:nvSpPr>
          <p:cNvPr id="461" name="Google Shape;461;p71"/>
          <p:cNvSpPr txBox="1"/>
          <p:nvPr>
            <p:ph type="title"/>
          </p:nvPr>
        </p:nvSpPr>
        <p:spPr>
          <a:xfrm>
            <a:off x="380999" y="1"/>
            <a:ext cx="7068000" cy="628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Clean Coal </a:t>
            </a:r>
            <a:endParaRPr/>
          </a:p>
        </p:txBody>
      </p:sp>
      <p:sp>
        <p:nvSpPr>
          <p:cNvPr id="462" name="Google Shape;462;p71"/>
          <p:cNvSpPr txBox="1"/>
          <p:nvPr>
            <p:ph idx="1" type="body"/>
          </p:nvPr>
        </p:nvSpPr>
        <p:spPr>
          <a:xfrm>
            <a:off x="457200" y="1257301"/>
            <a:ext cx="4038600" cy="2978700"/>
          </a:xfrm>
          <a:prstGeom prst="rect">
            <a:avLst/>
          </a:prstGeom>
        </p:spPr>
        <p:txBody>
          <a:bodyPr anchorCtr="0" anchor="t" bIns="91425" lIns="91425" spcFirstLastPara="1" rIns="91425" wrap="square" tIns="91425">
            <a:noAutofit/>
          </a:bodyPr>
          <a:lstStyle/>
          <a:p>
            <a:pPr indent="-165100" lvl="0" marL="342900" rtl="0" algn="l">
              <a:spcBef>
                <a:spcPts val="560"/>
              </a:spcBef>
              <a:spcAft>
                <a:spcPts val="1600"/>
              </a:spcAft>
              <a:buNone/>
            </a:pPr>
            <a:r>
              <a:t/>
            </a:r>
            <a:endParaRPr/>
          </a:p>
        </p:txBody>
      </p:sp>
      <p:sp>
        <p:nvSpPr>
          <p:cNvPr id="463" name="Google Shape;463;p71"/>
          <p:cNvSpPr txBox="1"/>
          <p:nvPr>
            <p:ph idx="2" type="body"/>
          </p:nvPr>
        </p:nvSpPr>
        <p:spPr>
          <a:xfrm>
            <a:off x="4648200" y="1257300"/>
            <a:ext cx="4038600" cy="2978700"/>
          </a:xfrm>
          <a:prstGeom prst="rect">
            <a:avLst/>
          </a:prstGeom>
        </p:spPr>
        <p:txBody>
          <a:bodyPr anchorCtr="0" anchor="t" bIns="91425" lIns="91425" spcFirstLastPara="1" rIns="91425" wrap="square" tIns="91425">
            <a:noAutofit/>
          </a:bodyPr>
          <a:lstStyle/>
          <a:p>
            <a:pPr indent="-165100" lvl="0" marL="342900" rtl="0" algn="l">
              <a:spcBef>
                <a:spcPts val="560"/>
              </a:spcBef>
              <a:spcAft>
                <a:spcPts val="1600"/>
              </a:spcAft>
              <a:buNone/>
            </a:pPr>
            <a:r>
              <a:t/>
            </a:r>
            <a:endParaRPr/>
          </a:p>
        </p:txBody>
      </p:sp>
      <p:pic>
        <p:nvPicPr>
          <p:cNvPr id="464" name="Google Shape;464;p71"/>
          <p:cNvPicPr preferRelativeResize="0"/>
          <p:nvPr/>
        </p:nvPicPr>
        <p:blipFill rotWithShape="1">
          <a:blip r:embed="rId3">
            <a:alphaModFix/>
          </a:blip>
          <a:srcRect b="0" l="0" r="0" t="0"/>
          <a:stretch/>
        </p:blipFill>
        <p:spPr>
          <a:xfrm>
            <a:off x="2192651" y="890189"/>
            <a:ext cx="5098800" cy="37860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8" name="Shape 468"/>
        <p:cNvGrpSpPr/>
        <p:nvPr/>
      </p:nvGrpSpPr>
      <p:grpSpPr>
        <a:xfrm>
          <a:off x="0" y="0"/>
          <a:ext cx="0" cy="0"/>
          <a:chOff x="0" y="0"/>
          <a:chExt cx="0" cy="0"/>
        </a:xfrm>
      </p:grpSpPr>
      <p:sp>
        <p:nvSpPr>
          <p:cNvPr id="469" name="Google Shape;469;p72"/>
          <p:cNvSpPr txBox="1"/>
          <p:nvPr>
            <p:ph type="title"/>
          </p:nvPr>
        </p:nvSpPr>
        <p:spPr>
          <a:xfrm>
            <a:off x="380999" y="1"/>
            <a:ext cx="7068000" cy="628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Haiti Earthquake 2010 </a:t>
            </a:r>
            <a:endParaRPr/>
          </a:p>
        </p:txBody>
      </p:sp>
      <p:sp>
        <p:nvSpPr>
          <p:cNvPr id="470" name="Google Shape;470;p72"/>
          <p:cNvSpPr txBox="1"/>
          <p:nvPr>
            <p:ph idx="1" type="body"/>
          </p:nvPr>
        </p:nvSpPr>
        <p:spPr>
          <a:xfrm>
            <a:off x="457200" y="552300"/>
            <a:ext cx="5083800" cy="36075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93A299"/>
              </a:buClr>
              <a:buSzPts val="1530"/>
              <a:buChar char="•"/>
            </a:pPr>
            <a:r>
              <a:rPr lang="en" sz="1800">
                <a:solidFill>
                  <a:srgbClr val="000000"/>
                </a:solidFill>
                <a:latin typeface="Arial"/>
                <a:ea typeface="Arial"/>
                <a:cs typeface="Arial"/>
                <a:sym typeface="Arial"/>
              </a:rPr>
              <a:t>3 million people affected</a:t>
            </a:r>
            <a:endParaRPr sz="1800">
              <a:solidFill>
                <a:schemeClr val="dk2"/>
              </a:solidFill>
              <a:latin typeface="Arial"/>
              <a:ea typeface="Arial"/>
              <a:cs typeface="Arial"/>
              <a:sym typeface="Arial"/>
            </a:endParaRPr>
          </a:p>
          <a:p>
            <a:pPr indent="0" lvl="0" marL="0" rtl="0" algn="l">
              <a:lnSpc>
                <a:spcPct val="100000"/>
              </a:lnSpc>
              <a:spcBef>
                <a:spcPts val="1600"/>
              </a:spcBef>
              <a:spcAft>
                <a:spcPts val="0"/>
              </a:spcAft>
              <a:buClr>
                <a:srgbClr val="93A299"/>
              </a:buClr>
              <a:buSzPts val="1530"/>
              <a:buChar char="•"/>
            </a:pPr>
            <a:r>
              <a:rPr lang="en" sz="1800">
                <a:solidFill>
                  <a:srgbClr val="000000"/>
                </a:solidFill>
                <a:latin typeface="Arial"/>
                <a:ea typeface="Arial"/>
                <a:cs typeface="Arial"/>
                <a:sym typeface="Arial"/>
              </a:rPr>
              <a:t>&gt;200,000 killed</a:t>
            </a:r>
            <a:endParaRPr sz="1800">
              <a:solidFill>
                <a:schemeClr val="dk2"/>
              </a:solidFill>
              <a:latin typeface="Arial"/>
              <a:ea typeface="Arial"/>
              <a:cs typeface="Arial"/>
              <a:sym typeface="Arial"/>
            </a:endParaRPr>
          </a:p>
          <a:p>
            <a:pPr indent="0" lvl="0" marL="0" rtl="0" algn="l">
              <a:lnSpc>
                <a:spcPct val="100000"/>
              </a:lnSpc>
              <a:spcBef>
                <a:spcPts val="1600"/>
              </a:spcBef>
              <a:spcAft>
                <a:spcPts val="0"/>
              </a:spcAft>
              <a:buClr>
                <a:srgbClr val="93A299"/>
              </a:buClr>
              <a:buSzPts val="1530"/>
              <a:buChar char="•"/>
            </a:pPr>
            <a:r>
              <a:rPr lang="en" sz="1800">
                <a:solidFill>
                  <a:srgbClr val="000000"/>
                </a:solidFill>
                <a:latin typeface="Arial"/>
                <a:ea typeface="Arial"/>
                <a:cs typeface="Arial"/>
                <a:sym typeface="Arial"/>
              </a:rPr>
              <a:t>Magnitude 7.0</a:t>
            </a:r>
            <a:endParaRPr sz="1800">
              <a:solidFill>
                <a:schemeClr val="dk2"/>
              </a:solidFill>
              <a:latin typeface="Arial"/>
              <a:ea typeface="Arial"/>
              <a:cs typeface="Arial"/>
              <a:sym typeface="Arial"/>
            </a:endParaRPr>
          </a:p>
          <a:p>
            <a:pPr indent="0" lvl="0" marL="0" rtl="0" algn="l">
              <a:lnSpc>
                <a:spcPct val="100000"/>
              </a:lnSpc>
              <a:spcBef>
                <a:spcPts val="1600"/>
              </a:spcBef>
              <a:spcAft>
                <a:spcPts val="0"/>
              </a:spcAft>
              <a:buClr>
                <a:srgbClr val="93A299"/>
              </a:buClr>
              <a:buSzPts val="1530"/>
              <a:buChar char="•"/>
            </a:pPr>
            <a:r>
              <a:rPr lang="en" sz="1800">
                <a:solidFill>
                  <a:srgbClr val="000000"/>
                </a:solidFill>
                <a:latin typeface="Arial"/>
                <a:ea typeface="Arial"/>
                <a:cs typeface="Arial"/>
                <a:sym typeface="Arial"/>
              </a:rPr>
              <a:t>Transform Fault Boundary</a:t>
            </a:r>
            <a:endParaRPr sz="1800">
              <a:solidFill>
                <a:schemeClr val="dk2"/>
              </a:solidFill>
              <a:latin typeface="Arial"/>
              <a:ea typeface="Arial"/>
              <a:cs typeface="Arial"/>
              <a:sym typeface="Arial"/>
            </a:endParaRPr>
          </a:p>
          <a:p>
            <a:pPr indent="0" lvl="0" marL="0" rtl="0" algn="l">
              <a:lnSpc>
                <a:spcPct val="100000"/>
              </a:lnSpc>
              <a:spcBef>
                <a:spcPts val="1600"/>
              </a:spcBef>
              <a:spcAft>
                <a:spcPts val="0"/>
              </a:spcAft>
              <a:buClr>
                <a:srgbClr val="93A299"/>
              </a:buClr>
              <a:buSzPts val="1530"/>
              <a:buChar char="•"/>
            </a:pPr>
            <a:r>
              <a:rPr lang="en" sz="1800">
                <a:solidFill>
                  <a:srgbClr val="000000"/>
                </a:solidFill>
                <a:latin typeface="Arial"/>
                <a:ea typeface="Arial"/>
                <a:cs typeface="Arial"/>
                <a:sym typeface="Arial"/>
              </a:rPr>
              <a:t>Why so bad?</a:t>
            </a:r>
            <a:endParaRPr sz="1800">
              <a:solidFill>
                <a:schemeClr val="dk2"/>
              </a:solidFill>
              <a:latin typeface="Arial"/>
              <a:ea typeface="Arial"/>
              <a:cs typeface="Arial"/>
              <a:sym typeface="Arial"/>
            </a:endParaRPr>
          </a:p>
          <a:p>
            <a:pPr indent="0" lvl="1" marL="0" rtl="0" algn="l">
              <a:lnSpc>
                <a:spcPct val="100000"/>
              </a:lnSpc>
              <a:spcBef>
                <a:spcPts val="1600"/>
              </a:spcBef>
              <a:spcAft>
                <a:spcPts val="0"/>
              </a:spcAft>
              <a:buClr>
                <a:srgbClr val="93A299"/>
              </a:buClr>
              <a:buSzPts val="1275"/>
              <a:buChar char="•"/>
            </a:pPr>
            <a:r>
              <a:rPr lang="en" sz="1500">
                <a:solidFill>
                  <a:srgbClr val="000000"/>
                </a:solidFill>
                <a:latin typeface="Arial"/>
                <a:ea typeface="Arial"/>
                <a:cs typeface="Arial"/>
                <a:sym typeface="Arial"/>
              </a:rPr>
              <a:t>Focus’s shallow depth</a:t>
            </a:r>
            <a:endParaRPr sz="1400">
              <a:solidFill>
                <a:schemeClr val="dk2"/>
              </a:solidFill>
              <a:latin typeface="Arial"/>
              <a:ea typeface="Arial"/>
              <a:cs typeface="Arial"/>
              <a:sym typeface="Arial"/>
            </a:endParaRPr>
          </a:p>
          <a:p>
            <a:pPr indent="0" lvl="1" marL="0" rtl="0" algn="l">
              <a:lnSpc>
                <a:spcPct val="100000"/>
              </a:lnSpc>
              <a:spcBef>
                <a:spcPts val="1600"/>
              </a:spcBef>
              <a:spcAft>
                <a:spcPts val="0"/>
              </a:spcAft>
              <a:buClr>
                <a:srgbClr val="93A299"/>
              </a:buClr>
              <a:buSzPts val="1275"/>
              <a:buChar char="•"/>
            </a:pPr>
            <a:r>
              <a:rPr lang="en" sz="1500">
                <a:solidFill>
                  <a:srgbClr val="000000"/>
                </a:solidFill>
                <a:latin typeface="Arial"/>
                <a:ea typeface="Arial"/>
                <a:cs typeface="Arial"/>
                <a:sym typeface="Arial"/>
              </a:rPr>
              <a:t>Highly populous area</a:t>
            </a:r>
            <a:endParaRPr sz="1400">
              <a:solidFill>
                <a:schemeClr val="dk2"/>
              </a:solidFill>
              <a:latin typeface="Arial"/>
              <a:ea typeface="Arial"/>
              <a:cs typeface="Arial"/>
              <a:sym typeface="Arial"/>
            </a:endParaRPr>
          </a:p>
          <a:p>
            <a:pPr indent="0" lvl="1" marL="0" rtl="0" algn="l">
              <a:lnSpc>
                <a:spcPct val="100000"/>
              </a:lnSpc>
              <a:spcBef>
                <a:spcPts val="1600"/>
              </a:spcBef>
              <a:spcAft>
                <a:spcPts val="0"/>
              </a:spcAft>
              <a:buClr>
                <a:srgbClr val="93A299"/>
              </a:buClr>
              <a:buSzPts val="1275"/>
              <a:buChar char="•"/>
            </a:pPr>
            <a:r>
              <a:rPr lang="en" sz="1500">
                <a:solidFill>
                  <a:srgbClr val="000000"/>
                </a:solidFill>
                <a:latin typeface="Arial"/>
                <a:ea typeface="Arial"/>
                <a:cs typeface="Arial"/>
                <a:sym typeface="Arial"/>
              </a:rPr>
              <a:t>Extremely poor country – not well prepared</a:t>
            </a:r>
            <a:endParaRPr sz="1400">
              <a:solidFill>
                <a:schemeClr val="dk2"/>
              </a:solidFill>
              <a:latin typeface="Arial"/>
              <a:ea typeface="Arial"/>
              <a:cs typeface="Arial"/>
              <a:sym typeface="Arial"/>
            </a:endParaRPr>
          </a:p>
          <a:p>
            <a:pPr indent="0" lvl="1" marL="0" rtl="0" algn="l">
              <a:lnSpc>
                <a:spcPct val="100000"/>
              </a:lnSpc>
              <a:spcBef>
                <a:spcPts val="1600"/>
              </a:spcBef>
              <a:spcAft>
                <a:spcPts val="0"/>
              </a:spcAft>
              <a:buClr>
                <a:srgbClr val="93A299"/>
              </a:buClr>
              <a:buSzPts val="1275"/>
              <a:buChar char="•"/>
            </a:pPr>
            <a:r>
              <a:rPr lang="en" sz="1500">
                <a:solidFill>
                  <a:srgbClr val="000000"/>
                </a:solidFill>
                <a:latin typeface="Arial"/>
                <a:ea typeface="Arial"/>
                <a:cs typeface="Arial"/>
                <a:sym typeface="Arial"/>
              </a:rPr>
              <a:t>Basic infrastructure (communication, transportation, water supply) severely damaged</a:t>
            </a:r>
            <a:endParaRPr sz="1400">
              <a:solidFill>
                <a:schemeClr val="dk2"/>
              </a:solidFill>
              <a:latin typeface="Arial"/>
              <a:ea typeface="Arial"/>
              <a:cs typeface="Arial"/>
              <a:sym typeface="Arial"/>
            </a:endParaRPr>
          </a:p>
          <a:p>
            <a:pPr indent="0" lvl="1" marL="0" rtl="0" algn="l">
              <a:lnSpc>
                <a:spcPct val="100000"/>
              </a:lnSpc>
              <a:spcBef>
                <a:spcPts val="1600"/>
              </a:spcBef>
              <a:spcAft>
                <a:spcPts val="0"/>
              </a:spcAft>
              <a:buClr>
                <a:srgbClr val="93A299"/>
              </a:buClr>
              <a:buSzPts val="1275"/>
              <a:buChar char="•"/>
            </a:pPr>
            <a:r>
              <a:rPr lang="en" sz="1500">
                <a:solidFill>
                  <a:srgbClr val="000000"/>
                </a:solidFill>
                <a:latin typeface="Arial"/>
                <a:ea typeface="Arial"/>
                <a:cs typeface="Arial"/>
                <a:sym typeface="Arial"/>
              </a:rPr>
              <a:t>Spread of disease – cholera outbreak</a:t>
            </a:r>
            <a:endParaRPr sz="1400">
              <a:solidFill>
                <a:schemeClr val="dk2"/>
              </a:solidFill>
              <a:latin typeface="Arial"/>
              <a:ea typeface="Arial"/>
              <a:cs typeface="Arial"/>
              <a:sym typeface="Arial"/>
            </a:endParaRPr>
          </a:p>
          <a:p>
            <a:pPr indent="-165100" lvl="0" marL="342900" rtl="0" algn="l">
              <a:lnSpc>
                <a:spcPct val="100000"/>
              </a:lnSpc>
              <a:spcBef>
                <a:spcPts val="1600"/>
              </a:spcBef>
              <a:spcAft>
                <a:spcPts val="1600"/>
              </a:spcAft>
              <a:buNone/>
            </a:pPr>
            <a:r>
              <a:t/>
            </a:r>
            <a:endParaRPr/>
          </a:p>
        </p:txBody>
      </p:sp>
      <p:pic>
        <p:nvPicPr>
          <p:cNvPr id="471" name="Google Shape;471;p72"/>
          <p:cNvPicPr preferRelativeResize="0"/>
          <p:nvPr/>
        </p:nvPicPr>
        <p:blipFill rotWithShape="1">
          <a:blip r:embed="rId3">
            <a:alphaModFix/>
          </a:blip>
          <a:srcRect b="0" l="0" r="0" t="0"/>
          <a:stretch/>
        </p:blipFill>
        <p:spPr>
          <a:xfrm>
            <a:off x="4768830" y="762685"/>
            <a:ext cx="3950100" cy="26358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95" name="Shape 95"/>
        <p:cNvGrpSpPr/>
        <p:nvPr/>
      </p:nvGrpSpPr>
      <p:grpSpPr>
        <a:xfrm>
          <a:off x="0" y="0"/>
          <a:ext cx="0" cy="0"/>
          <a:chOff x="0" y="0"/>
          <a:chExt cx="0" cy="0"/>
        </a:xfrm>
      </p:grpSpPr>
      <p:sp>
        <p:nvSpPr>
          <p:cNvPr id="96" name="Google Shape;96;p1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55769"/>
              </a:lnSpc>
              <a:spcBef>
                <a:spcPts val="0"/>
              </a:spcBef>
              <a:spcAft>
                <a:spcPts val="0"/>
              </a:spcAft>
              <a:buClr>
                <a:schemeClr val="dk1"/>
              </a:buClr>
              <a:buFont typeface="Arial"/>
              <a:buNone/>
            </a:pPr>
            <a:r>
              <a:rPr b="1" i="0" lang="en" sz="1300" u="none" cap="none" strike="noStrike">
                <a:solidFill>
                  <a:srgbClr val="222222"/>
                </a:solidFill>
                <a:latin typeface="Arial"/>
                <a:ea typeface="Arial"/>
                <a:cs typeface="Arial"/>
                <a:sym typeface="Arial"/>
              </a:rPr>
              <a:t>Mayflower, Arkansas</a:t>
            </a:r>
            <a:endParaRPr/>
          </a:p>
          <a:p>
            <a:pPr indent="0" lvl="0" marL="0" marR="0" rtl="0" algn="l">
              <a:lnSpc>
                <a:spcPct val="100000"/>
              </a:lnSpc>
              <a:spcBef>
                <a:spcPts val="0"/>
              </a:spcBef>
              <a:spcAft>
                <a:spcPts val="0"/>
              </a:spcAft>
              <a:buClr>
                <a:schemeClr val="dk1"/>
              </a:buClr>
              <a:buFont typeface="Arial"/>
              <a:buNone/>
            </a:pPr>
            <a:r>
              <a:rPr b="1" i="0" lang="en" sz="1300" u="none" cap="none" strike="noStrike">
                <a:solidFill>
                  <a:srgbClr val="222222"/>
                </a:solidFill>
                <a:latin typeface="Arial"/>
                <a:ea typeface="Arial"/>
                <a:cs typeface="Arial"/>
                <a:sym typeface="Arial"/>
              </a:rPr>
              <a:t>March 29, 2013</a:t>
            </a:r>
            <a:endParaRPr/>
          </a:p>
        </p:txBody>
      </p:sp>
      <p:sp>
        <p:nvSpPr>
          <p:cNvPr id="97" name="Google Shape;97;p1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2"/>
              </a:buClr>
              <a:buFont typeface="Arial"/>
              <a:buNone/>
            </a:pPr>
            <a:r>
              <a:rPr b="0" i="0" lang="en" sz="1000" u="none" cap="none" strike="noStrike">
                <a:solidFill>
                  <a:srgbClr val="222222"/>
                </a:solidFill>
                <a:latin typeface="Arial"/>
                <a:ea typeface="Arial"/>
                <a:cs typeface="Arial"/>
                <a:sym typeface="Arial"/>
              </a:rPr>
              <a:t>Oil covers the ground around a slide in a neighborhood in Mayflower, Ark. days after a pipeline ruptured and spewed oil over lawns and roadways. Thousands of barrels spewed from the ruptured Pegasus pipeline, owned by ExxonMobil, forcing some residents to evacuate for months. (AP Photo/Jeannie Nuss)</a:t>
            </a:r>
            <a:endParaRPr/>
          </a:p>
          <a:p>
            <a:pPr indent="0" lvl="0" marL="0" marR="0" rtl="0" algn="l">
              <a:lnSpc>
                <a:spcPct val="115000"/>
              </a:lnSpc>
              <a:spcBef>
                <a:spcPts val="1600"/>
              </a:spcBef>
              <a:spcAft>
                <a:spcPts val="0"/>
              </a:spcAft>
              <a:buClr>
                <a:schemeClr val="dk2"/>
              </a:buClr>
              <a:buFont typeface="Arial"/>
              <a:buNone/>
            </a:pPr>
            <a:r>
              <a:t/>
            </a:r>
            <a:endParaRPr b="0" i="0" sz="1000" u="none" cap="none" strike="noStrike">
              <a:solidFill>
                <a:srgbClr val="222222"/>
              </a:solidFill>
              <a:latin typeface="Arial"/>
              <a:ea typeface="Arial"/>
              <a:cs typeface="Arial"/>
              <a:sym typeface="Arial"/>
            </a:endParaRPr>
          </a:p>
          <a:p>
            <a:pPr indent="0" lvl="0" marL="0" marR="0" rtl="0" algn="l">
              <a:lnSpc>
                <a:spcPct val="115000"/>
              </a:lnSpc>
              <a:spcBef>
                <a:spcPts val="1600"/>
              </a:spcBef>
              <a:spcAft>
                <a:spcPts val="0"/>
              </a:spcAft>
              <a:buClr>
                <a:schemeClr val="dk2"/>
              </a:buClr>
              <a:buFont typeface="Arial"/>
              <a:buNone/>
            </a:pPr>
            <a:r>
              <a:rPr b="0" i="0" lang="en" sz="1000" u="none" cap="none" strike="noStrike">
                <a:solidFill>
                  <a:srgbClr val="222222"/>
                </a:solidFill>
                <a:latin typeface="Arial"/>
                <a:ea typeface="Arial"/>
                <a:cs typeface="Arial"/>
                <a:sym typeface="Arial"/>
              </a:rPr>
              <a:t>Adds fuel to Keystone Pipeline Debate </a:t>
            </a:r>
            <a:endParaRPr/>
          </a:p>
        </p:txBody>
      </p:sp>
    </p:spTree>
  </p:cSld>
  <p:clrMapOvr>
    <a:masterClrMapping/>
  </p:clrMapOvr>
  <p:transition spd="slow">
    <p:fade thruBlk="1"/>
  </p:transition>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5" name="Shape 475"/>
        <p:cNvGrpSpPr/>
        <p:nvPr/>
      </p:nvGrpSpPr>
      <p:grpSpPr>
        <a:xfrm>
          <a:off x="0" y="0"/>
          <a:ext cx="0" cy="0"/>
          <a:chOff x="0" y="0"/>
          <a:chExt cx="0" cy="0"/>
        </a:xfrm>
      </p:grpSpPr>
      <p:sp>
        <p:nvSpPr>
          <p:cNvPr id="476" name="Google Shape;476;p73"/>
          <p:cNvSpPr txBox="1"/>
          <p:nvPr>
            <p:ph type="title"/>
          </p:nvPr>
        </p:nvSpPr>
        <p:spPr>
          <a:xfrm>
            <a:off x="380999" y="1"/>
            <a:ext cx="7068000" cy="62850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chemeClr val="lt1"/>
              </a:buClr>
              <a:buFont typeface="Calibri"/>
              <a:buNone/>
            </a:pPr>
            <a:r>
              <a:rPr lang="en"/>
              <a:t>Flint Water Crisis </a:t>
            </a:r>
            <a:r>
              <a:rPr lang="en"/>
              <a:t> </a:t>
            </a:r>
            <a:endParaRPr b="0" i="0" sz="2800" u="none" cap="none" strike="noStrike">
              <a:solidFill>
                <a:schemeClr val="lt1"/>
              </a:solidFill>
              <a:latin typeface="Calibri"/>
              <a:ea typeface="Calibri"/>
              <a:cs typeface="Calibri"/>
              <a:sym typeface="Calibri"/>
            </a:endParaRPr>
          </a:p>
        </p:txBody>
      </p:sp>
      <p:sp>
        <p:nvSpPr>
          <p:cNvPr id="477" name="Google Shape;477;p73"/>
          <p:cNvSpPr txBox="1"/>
          <p:nvPr>
            <p:ph idx="1" type="body"/>
          </p:nvPr>
        </p:nvSpPr>
        <p:spPr>
          <a:xfrm>
            <a:off x="152400" y="914400"/>
            <a:ext cx="4343400" cy="3886200"/>
          </a:xfrm>
          <a:prstGeom prst="rect">
            <a:avLst/>
          </a:prstGeom>
          <a:noFill/>
          <a:ln>
            <a:noFill/>
          </a:ln>
        </p:spPr>
        <p:txBody>
          <a:bodyPr anchorCtr="0" anchor="t" bIns="45700" lIns="91425" spcFirstLastPara="1" rIns="91425" wrap="square" tIns="45700">
            <a:noAutofit/>
          </a:bodyPr>
          <a:lstStyle/>
          <a:p>
            <a:pPr indent="-279400" lvl="0" marL="342900" marR="0" rtl="0" algn="l">
              <a:lnSpc>
                <a:spcPct val="100000"/>
              </a:lnSpc>
              <a:spcBef>
                <a:spcPts val="0"/>
              </a:spcBef>
              <a:spcAft>
                <a:spcPts val="0"/>
              </a:spcAft>
              <a:buClr>
                <a:srgbClr val="464646"/>
              </a:buClr>
              <a:buSzPts val="1800"/>
              <a:buFont typeface="Arial"/>
              <a:buChar char="•"/>
            </a:pPr>
            <a:r>
              <a:rPr lang="en" sz="1800"/>
              <a:t>Very high levels of lead and fecal coliform found in Michigan town </a:t>
            </a:r>
            <a:endParaRPr sz="1800"/>
          </a:p>
          <a:p>
            <a:pPr indent="-222250" lvl="1" marL="742950" marR="0" rtl="0" algn="l">
              <a:lnSpc>
                <a:spcPct val="100000"/>
              </a:lnSpc>
              <a:spcBef>
                <a:spcPts val="0"/>
              </a:spcBef>
              <a:spcAft>
                <a:spcPts val="0"/>
              </a:spcAft>
              <a:buClr>
                <a:srgbClr val="464646"/>
              </a:buClr>
              <a:buSzPts val="1400"/>
              <a:buFont typeface="Arial"/>
              <a:buChar char="–"/>
            </a:pPr>
            <a:r>
              <a:rPr lang="en" sz="1400"/>
              <a:t>Due to increased use of road salts for melting of snow, poor and outdated piping, and alternative use of water sources (Flint River) that required thihalomathanes due to contamination</a:t>
            </a:r>
            <a:endParaRPr sz="1400"/>
          </a:p>
          <a:p>
            <a:pPr indent="-279400" lvl="0" marL="342900" marR="0" rtl="0" algn="l">
              <a:lnSpc>
                <a:spcPct val="100000"/>
              </a:lnSpc>
              <a:spcBef>
                <a:spcPts val="0"/>
              </a:spcBef>
              <a:spcAft>
                <a:spcPts val="0"/>
              </a:spcAft>
              <a:buClr>
                <a:srgbClr val="464646"/>
              </a:buClr>
              <a:buSzPts val="1800"/>
              <a:buFont typeface="Arial"/>
              <a:buChar char="•"/>
            </a:pPr>
            <a:r>
              <a:rPr lang="en" sz="1800"/>
              <a:t>40% of town lives below the poverty line </a:t>
            </a:r>
            <a:endParaRPr sz="1800"/>
          </a:p>
          <a:p>
            <a:pPr indent="-222250" lvl="1" marL="742950" marR="0" rtl="0" algn="l">
              <a:lnSpc>
                <a:spcPct val="100000"/>
              </a:lnSpc>
              <a:spcBef>
                <a:spcPts val="0"/>
              </a:spcBef>
              <a:spcAft>
                <a:spcPts val="0"/>
              </a:spcAft>
              <a:buClr>
                <a:srgbClr val="464646"/>
              </a:buClr>
              <a:buSzPts val="1400"/>
              <a:buFont typeface="Arial"/>
              <a:buChar char="–"/>
            </a:pPr>
            <a:r>
              <a:rPr lang="en" sz="1400"/>
              <a:t>NIMBY </a:t>
            </a:r>
            <a:endParaRPr sz="1400"/>
          </a:p>
          <a:p>
            <a:pPr indent="-222250" lvl="1" marL="742950" marR="0" rtl="0" algn="l">
              <a:lnSpc>
                <a:spcPct val="100000"/>
              </a:lnSpc>
              <a:spcBef>
                <a:spcPts val="0"/>
              </a:spcBef>
              <a:spcAft>
                <a:spcPts val="0"/>
              </a:spcAft>
              <a:buClr>
                <a:srgbClr val="464646"/>
              </a:buClr>
              <a:buSzPts val="1400"/>
              <a:buFont typeface="Arial"/>
              <a:buChar char="–"/>
            </a:pPr>
            <a:r>
              <a:rPr lang="en" sz="1400"/>
              <a:t>Environmental Refugee?</a:t>
            </a:r>
            <a:endParaRPr sz="1400"/>
          </a:p>
          <a:p>
            <a:pPr indent="-279400" lvl="0" marL="342900" marR="0" rtl="0" algn="l">
              <a:lnSpc>
                <a:spcPct val="100000"/>
              </a:lnSpc>
              <a:spcBef>
                <a:spcPts val="0"/>
              </a:spcBef>
              <a:spcAft>
                <a:spcPts val="0"/>
              </a:spcAft>
              <a:buClr>
                <a:srgbClr val="464646"/>
              </a:buClr>
              <a:buSzPts val="1800"/>
              <a:buFont typeface="Arial"/>
              <a:buChar char="•"/>
            </a:pPr>
            <a:r>
              <a:rPr lang="en" sz="1800"/>
              <a:t>Lead is a neurotoxin </a:t>
            </a:r>
            <a:endParaRPr sz="1800"/>
          </a:p>
          <a:p>
            <a:pPr indent="-222250" lvl="1" marL="742950" marR="0" rtl="0" algn="l">
              <a:lnSpc>
                <a:spcPct val="100000"/>
              </a:lnSpc>
              <a:spcBef>
                <a:spcPts val="0"/>
              </a:spcBef>
              <a:spcAft>
                <a:spcPts val="0"/>
              </a:spcAft>
              <a:buClr>
                <a:srgbClr val="464646"/>
              </a:buClr>
              <a:buSzPts val="1400"/>
              <a:buFont typeface="Arial"/>
              <a:buChar char="–"/>
            </a:pPr>
            <a:r>
              <a:rPr lang="en" sz="1400"/>
              <a:t>Shown to cause neurological damage in babies and young children </a:t>
            </a:r>
            <a:endParaRPr sz="1400"/>
          </a:p>
          <a:p>
            <a:pPr indent="-222250" lvl="1" marL="742950" marR="0" rtl="0" algn="l">
              <a:lnSpc>
                <a:spcPct val="100000"/>
              </a:lnSpc>
              <a:spcBef>
                <a:spcPts val="0"/>
              </a:spcBef>
              <a:spcAft>
                <a:spcPts val="0"/>
              </a:spcAft>
              <a:buClr>
                <a:srgbClr val="464646"/>
              </a:buClr>
              <a:buSzPts val="1400"/>
              <a:buFont typeface="Arial"/>
              <a:buChar char="–"/>
            </a:pPr>
            <a:r>
              <a:rPr lang="en" sz="1400"/>
              <a:t>Bioaccumulation, biomagnification </a:t>
            </a:r>
            <a:endParaRPr sz="1400"/>
          </a:p>
          <a:p>
            <a:pPr indent="-133350" lvl="1" marL="742950" marR="0" rtl="0" algn="l">
              <a:spcBef>
                <a:spcPts val="480"/>
              </a:spcBef>
              <a:spcAft>
                <a:spcPts val="1600"/>
              </a:spcAft>
              <a:buClr>
                <a:srgbClr val="464646"/>
              </a:buClr>
              <a:buSzPts val="2400"/>
              <a:buFont typeface="Arial"/>
              <a:buNone/>
            </a:pPr>
            <a:r>
              <a:t/>
            </a:r>
            <a:endParaRPr b="0" i="0" sz="2400" u="none" cap="none" strike="noStrike">
              <a:solidFill>
                <a:srgbClr val="464646"/>
              </a:solidFill>
              <a:latin typeface="Calibri"/>
              <a:ea typeface="Calibri"/>
              <a:cs typeface="Calibri"/>
              <a:sym typeface="Calibri"/>
            </a:endParaRPr>
          </a:p>
        </p:txBody>
      </p:sp>
      <p:pic>
        <p:nvPicPr>
          <p:cNvPr id="478" name="Google Shape;478;p73"/>
          <p:cNvPicPr preferRelativeResize="0"/>
          <p:nvPr/>
        </p:nvPicPr>
        <p:blipFill>
          <a:blip r:embed="rId3">
            <a:alphaModFix/>
          </a:blip>
          <a:stretch>
            <a:fillRect/>
          </a:stretch>
        </p:blipFill>
        <p:spPr>
          <a:xfrm>
            <a:off x="4648200" y="780901"/>
            <a:ext cx="4210199" cy="4210199"/>
          </a:xfrm>
          <a:prstGeom prst="rect">
            <a:avLst/>
          </a:prstGeom>
          <a:noFill/>
          <a:ln>
            <a:noFill/>
          </a:ln>
        </p:spPr>
      </p:pic>
    </p:spTree>
  </p:cSld>
  <p:clrMapOvr>
    <a:masterClrMapping/>
  </p:clrMapOvr>
  <mc:AlternateContent>
    <mc:Choice Requires="p14">
      <p:transition spd="slow">
        <p14:flip dir="l"/>
      </p:transition>
    </mc:Choice>
    <mc:Fallback>
      <p:transition spd="slow">
        <p:fade/>
      </p:transition>
    </mc:Fallback>
  </mc:AlternateContent>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2" name="Shape 482"/>
        <p:cNvGrpSpPr/>
        <p:nvPr/>
      </p:nvGrpSpPr>
      <p:grpSpPr>
        <a:xfrm>
          <a:off x="0" y="0"/>
          <a:ext cx="0" cy="0"/>
          <a:chOff x="0" y="0"/>
          <a:chExt cx="0" cy="0"/>
        </a:xfrm>
      </p:grpSpPr>
      <p:pic>
        <p:nvPicPr>
          <p:cNvPr id="483" name="Google Shape;483;p74"/>
          <p:cNvPicPr preferRelativeResize="0"/>
          <p:nvPr/>
        </p:nvPicPr>
        <p:blipFill>
          <a:blip r:embed="rId3">
            <a:alphaModFix/>
          </a:blip>
          <a:stretch>
            <a:fillRect/>
          </a:stretch>
        </p:blipFill>
        <p:spPr>
          <a:xfrm>
            <a:off x="1820659" y="0"/>
            <a:ext cx="5502684" cy="5143501"/>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7" name="Shape 487"/>
        <p:cNvGrpSpPr/>
        <p:nvPr/>
      </p:nvGrpSpPr>
      <p:grpSpPr>
        <a:xfrm>
          <a:off x="0" y="0"/>
          <a:ext cx="0" cy="0"/>
          <a:chOff x="0" y="0"/>
          <a:chExt cx="0" cy="0"/>
        </a:xfrm>
      </p:grpSpPr>
      <p:sp>
        <p:nvSpPr>
          <p:cNvPr id="488" name="Google Shape;488;p7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Consider brushing up </a:t>
            </a:r>
            <a:r>
              <a:rPr lang="en" u="sng">
                <a:solidFill>
                  <a:schemeClr val="hlink"/>
                </a:solidFill>
                <a:hlinkClick r:id="rId3"/>
              </a:rPr>
              <a:t>using this notable toxins ppt</a:t>
            </a:r>
            <a:r>
              <a:rPr lang="en"/>
              <a:t> by Kristi Schertz </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2" name="Shape 492"/>
        <p:cNvGrpSpPr/>
        <p:nvPr/>
      </p:nvGrpSpPr>
      <p:grpSpPr>
        <a:xfrm>
          <a:off x="0" y="0"/>
          <a:ext cx="0" cy="0"/>
          <a:chOff x="0" y="0"/>
          <a:chExt cx="0" cy="0"/>
        </a:xfrm>
      </p:grpSpPr>
      <p:sp>
        <p:nvSpPr>
          <p:cNvPr id="493" name="Google Shape;493;p76"/>
          <p:cNvSpPr txBox="1"/>
          <p:nvPr>
            <p:ph type="title"/>
          </p:nvPr>
        </p:nvSpPr>
        <p:spPr>
          <a:xfrm>
            <a:off x="380999" y="1"/>
            <a:ext cx="7068000" cy="62850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chemeClr val="lt1"/>
              </a:buClr>
              <a:buFont typeface="Calibri"/>
              <a:buNone/>
            </a:pPr>
            <a:r>
              <a:rPr lang="en"/>
              <a:t>Wildfires </a:t>
            </a:r>
            <a:r>
              <a:rPr lang="en"/>
              <a:t> </a:t>
            </a:r>
            <a:endParaRPr b="0" i="0" sz="2800" u="none" cap="none" strike="noStrike">
              <a:solidFill>
                <a:schemeClr val="lt1"/>
              </a:solidFill>
              <a:latin typeface="Calibri"/>
              <a:ea typeface="Calibri"/>
              <a:cs typeface="Calibri"/>
              <a:sym typeface="Calibri"/>
            </a:endParaRPr>
          </a:p>
        </p:txBody>
      </p:sp>
      <p:sp>
        <p:nvSpPr>
          <p:cNvPr id="494" name="Google Shape;494;p76"/>
          <p:cNvSpPr txBox="1"/>
          <p:nvPr>
            <p:ph idx="1" type="body"/>
          </p:nvPr>
        </p:nvSpPr>
        <p:spPr>
          <a:xfrm>
            <a:off x="152400" y="914400"/>
            <a:ext cx="4343400" cy="3886200"/>
          </a:xfrm>
          <a:prstGeom prst="rect">
            <a:avLst/>
          </a:prstGeom>
          <a:noFill/>
          <a:ln>
            <a:noFill/>
          </a:ln>
        </p:spPr>
        <p:txBody>
          <a:bodyPr anchorCtr="0" anchor="t" bIns="45700" lIns="91425" spcFirstLastPara="1" rIns="91425" wrap="square" tIns="45700">
            <a:noAutofit/>
          </a:bodyPr>
          <a:lstStyle/>
          <a:p>
            <a:pPr indent="-342900" lvl="0" marL="457200" marR="0" rtl="0" algn="l">
              <a:spcBef>
                <a:spcPts val="480"/>
              </a:spcBef>
              <a:spcAft>
                <a:spcPts val="0"/>
              </a:spcAft>
              <a:buSzPts val="1800"/>
              <a:buChar char="•"/>
            </a:pPr>
            <a:r>
              <a:rPr lang="en" sz="1800"/>
              <a:t>Increasing in severity due to climate change</a:t>
            </a:r>
            <a:endParaRPr sz="1800"/>
          </a:p>
          <a:p>
            <a:pPr indent="-342900" lvl="0" marL="457200" marR="0" rtl="0" algn="l">
              <a:spcBef>
                <a:spcPts val="0"/>
              </a:spcBef>
              <a:spcAft>
                <a:spcPts val="0"/>
              </a:spcAft>
              <a:buSzPts val="1800"/>
              <a:buChar char="•"/>
            </a:pPr>
            <a:r>
              <a:rPr lang="en" sz="1800"/>
              <a:t>In rainforest countries - these fires may be part of slash and burn agriculture which uses fires to restore nutrients </a:t>
            </a:r>
            <a:endParaRPr sz="1800"/>
          </a:p>
          <a:p>
            <a:pPr indent="-342900" lvl="0" marL="457200" marR="0" rtl="0" algn="l">
              <a:spcBef>
                <a:spcPts val="0"/>
              </a:spcBef>
              <a:spcAft>
                <a:spcPts val="0"/>
              </a:spcAft>
              <a:buSzPts val="1800"/>
              <a:buChar char="•"/>
            </a:pPr>
            <a:r>
              <a:rPr lang="en" sz="1800"/>
              <a:t>Fire Ecology </a:t>
            </a:r>
            <a:endParaRPr sz="1800"/>
          </a:p>
          <a:p>
            <a:pPr indent="-342900" lvl="1" marL="914400" marR="0" rtl="0" algn="l">
              <a:spcBef>
                <a:spcPts val="0"/>
              </a:spcBef>
              <a:spcAft>
                <a:spcPts val="0"/>
              </a:spcAft>
              <a:buSzPts val="1800"/>
              <a:buChar char="–"/>
            </a:pPr>
            <a:r>
              <a:rPr lang="en" sz="1800"/>
              <a:t>Setting fires purposefully to maintain ecosystem balance </a:t>
            </a:r>
            <a:endParaRPr sz="1800"/>
          </a:p>
          <a:p>
            <a:pPr indent="-342900" lvl="1" marL="914400" marR="0" rtl="0" algn="l">
              <a:spcBef>
                <a:spcPts val="0"/>
              </a:spcBef>
              <a:spcAft>
                <a:spcPts val="0"/>
              </a:spcAft>
              <a:buSzPts val="1800"/>
              <a:buChar char="–"/>
            </a:pPr>
            <a:r>
              <a:rPr lang="en" sz="1800"/>
              <a:t>Crown fires: determinantal - burn too hot and are too destructive </a:t>
            </a:r>
            <a:endParaRPr sz="1800"/>
          </a:p>
          <a:p>
            <a:pPr indent="-342900" lvl="1" marL="914400" marR="0" rtl="0" algn="l">
              <a:spcBef>
                <a:spcPts val="0"/>
              </a:spcBef>
              <a:spcAft>
                <a:spcPts val="0"/>
              </a:spcAft>
              <a:buSzPts val="1800"/>
              <a:buChar char="–"/>
            </a:pPr>
            <a:r>
              <a:rPr lang="en" sz="1800"/>
              <a:t>Surface fires: burn understory and deposit nutrients back  → promote secondary succession </a:t>
            </a:r>
            <a:endParaRPr sz="1800"/>
          </a:p>
          <a:p>
            <a:pPr indent="0" lvl="0" marL="0" marR="0" rtl="0" algn="l">
              <a:spcBef>
                <a:spcPts val="1600"/>
              </a:spcBef>
              <a:spcAft>
                <a:spcPts val="0"/>
              </a:spcAft>
              <a:buNone/>
            </a:pPr>
            <a:r>
              <a:rPr lang="en" sz="1800"/>
              <a:t> </a:t>
            </a:r>
            <a:endParaRPr sz="1800"/>
          </a:p>
          <a:p>
            <a:pPr indent="0" lvl="0" marL="0" marR="0" rtl="0" algn="l">
              <a:spcBef>
                <a:spcPts val="1600"/>
              </a:spcBef>
              <a:spcAft>
                <a:spcPts val="1600"/>
              </a:spcAft>
              <a:buNone/>
            </a:pPr>
            <a:r>
              <a:t/>
            </a:r>
            <a:endParaRPr sz="1800"/>
          </a:p>
        </p:txBody>
      </p:sp>
      <p:pic>
        <p:nvPicPr>
          <p:cNvPr id="495" name="Google Shape;495;p76"/>
          <p:cNvPicPr preferRelativeResize="0"/>
          <p:nvPr/>
        </p:nvPicPr>
        <p:blipFill>
          <a:blip r:embed="rId3">
            <a:alphaModFix/>
          </a:blip>
          <a:stretch>
            <a:fillRect/>
          </a:stretch>
        </p:blipFill>
        <p:spPr>
          <a:xfrm>
            <a:off x="4730175" y="1420750"/>
            <a:ext cx="4343400" cy="2873500"/>
          </a:xfrm>
          <a:prstGeom prst="rect">
            <a:avLst/>
          </a:prstGeom>
          <a:noFill/>
          <a:ln>
            <a:noFill/>
          </a:ln>
        </p:spPr>
      </p:pic>
    </p:spTree>
  </p:cSld>
  <p:clrMapOvr>
    <a:masterClrMapping/>
  </p:clrMapOvr>
  <mc:AlternateContent>
    <mc:Choice Requires="p14">
      <p:transition spd="slow">
        <p14:flip dir="l"/>
      </p:transition>
    </mc:Choice>
    <mc:Fallback>
      <p:transition spd="slow">
        <p:fade/>
      </p:transition>
    </mc:Fallback>
  </mc:AlternateContent>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9" name="Shape 499"/>
        <p:cNvGrpSpPr/>
        <p:nvPr/>
      </p:nvGrpSpPr>
      <p:grpSpPr>
        <a:xfrm>
          <a:off x="0" y="0"/>
          <a:ext cx="0" cy="0"/>
          <a:chOff x="0" y="0"/>
          <a:chExt cx="0" cy="0"/>
        </a:xfrm>
      </p:grpSpPr>
      <p:sp>
        <p:nvSpPr>
          <p:cNvPr id="500" name="Google Shape;500;p77"/>
          <p:cNvSpPr txBox="1"/>
          <p:nvPr>
            <p:ph type="title"/>
          </p:nvPr>
        </p:nvSpPr>
        <p:spPr>
          <a:xfrm>
            <a:off x="380999" y="1"/>
            <a:ext cx="7068000" cy="628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77"/>
          <p:cNvSpPr txBox="1"/>
          <p:nvPr>
            <p:ph idx="1" type="body"/>
          </p:nvPr>
        </p:nvSpPr>
        <p:spPr>
          <a:xfrm>
            <a:off x="457200" y="1257301"/>
            <a:ext cx="4038600" cy="2978700"/>
          </a:xfrm>
          <a:prstGeom prst="rect">
            <a:avLst/>
          </a:prstGeom>
        </p:spPr>
        <p:txBody>
          <a:bodyPr anchorCtr="0" anchor="t" bIns="91425" lIns="91425" spcFirstLastPara="1" rIns="91425" wrap="square" tIns="91425">
            <a:noAutofit/>
          </a:bodyPr>
          <a:lstStyle/>
          <a:p>
            <a:pPr indent="0" lvl="0" marL="0" rtl="0" algn="l">
              <a:spcBef>
                <a:spcPts val="560"/>
              </a:spcBef>
              <a:spcAft>
                <a:spcPts val="1600"/>
              </a:spcAft>
              <a:buNone/>
            </a:pPr>
            <a:r>
              <a:t/>
            </a:r>
            <a:endParaRPr/>
          </a:p>
        </p:txBody>
      </p:sp>
      <p:sp>
        <p:nvSpPr>
          <p:cNvPr id="502" name="Google Shape;502;p77"/>
          <p:cNvSpPr txBox="1"/>
          <p:nvPr>
            <p:ph idx="2" type="body"/>
          </p:nvPr>
        </p:nvSpPr>
        <p:spPr>
          <a:xfrm>
            <a:off x="4648200" y="1257300"/>
            <a:ext cx="4038600" cy="2978700"/>
          </a:xfrm>
          <a:prstGeom prst="rect">
            <a:avLst/>
          </a:prstGeom>
        </p:spPr>
        <p:txBody>
          <a:bodyPr anchorCtr="0" anchor="t" bIns="91425" lIns="91425" spcFirstLastPara="1" rIns="91425" wrap="square" tIns="91425">
            <a:noAutofit/>
          </a:bodyPr>
          <a:lstStyle/>
          <a:p>
            <a:pPr indent="0" lvl="0" marL="0" rtl="0" algn="l">
              <a:spcBef>
                <a:spcPts val="560"/>
              </a:spcBef>
              <a:spcAft>
                <a:spcPts val="1600"/>
              </a:spcAft>
              <a:buNone/>
            </a:pPr>
            <a:r>
              <a:t/>
            </a:r>
            <a:endParaRPr/>
          </a:p>
        </p:txBody>
      </p:sp>
      <p:pic>
        <p:nvPicPr>
          <p:cNvPr id="503" name="Google Shape;503;p77"/>
          <p:cNvPicPr preferRelativeResize="0"/>
          <p:nvPr/>
        </p:nvPicPr>
        <p:blipFill>
          <a:blip r:embed="rId3">
            <a:alphaModFix/>
          </a:blip>
          <a:stretch>
            <a:fillRect/>
          </a:stretch>
        </p:blipFill>
        <p:spPr>
          <a:xfrm>
            <a:off x="2183030" y="0"/>
            <a:ext cx="4777940" cy="5143501"/>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507" name="Shape 507"/>
        <p:cNvGrpSpPr/>
        <p:nvPr/>
      </p:nvGrpSpPr>
      <p:grpSpPr>
        <a:xfrm>
          <a:off x="0" y="0"/>
          <a:ext cx="0" cy="0"/>
          <a:chOff x="0" y="0"/>
          <a:chExt cx="0" cy="0"/>
        </a:xfrm>
      </p:grpSpPr>
      <p:sp>
        <p:nvSpPr>
          <p:cNvPr id="508" name="Google Shape;508;p7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Font typeface="Arial"/>
              <a:buNone/>
            </a:pPr>
            <a:r>
              <a:rPr b="0" i="0" lang="en" sz="2800" u="none" cap="none" strike="noStrike">
                <a:solidFill>
                  <a:schemeClr val="dk1"/>
                </a:solidFill>
                <a:latin typeface="Arial"/>
                <a:ea typeface="Arial"/>
                <a:cs typeface="Arial"/>
                <a:sym typeface="Arial"/>
              </a:rPr>
              <a:t>Wildfires, </a:t>
            </a:r>
            <a:endParaRPr/>
          </a:p>
        </p:txBody>
      </p:sp>
      <p:sp>
        <p:nvSpPr>
          <p:cNvPr id="509" name="Google Shape;509;p7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2"/>
              </a:buClr>
              <a:buFont typeface="Arial"/>
              <a:buNone/>
            </a:pPr>
            <a:r>
              <a:rPr b="0" i="0" lang="en" sz="1000" u="none" cap="none" strike="noStrike">
                <a:solidFill>
                  <a:srgbClr val="222222"/>
                </a:solidFill>
                <a:latin typeface="Arial"/>
                <a:ea typeface="Arial"/>
                <a:cs typeface="Arial"/>
                <a:sym typeface="Arial"/>
              </a:rPr>
              <a:t>Firefighters work near a wildfire burning along a ridge in Yarnell, Ariz., in this photo provided by the U.S. Forest Service. The lightning-sparked fire spread to at least 2,000 acres amid triple-digit temperatures, and overtook an elite group of hotshot firefighters, killing 19 members as they tried to protect themselves from the flames under fire-resistant shields.</a:t>
            </a:r>
            <a:endParaRPr/>
          </a:p>
          <a:p>
            <a:pPr indent="0" lvl="0" marL="0" marR="0" rtl="0" algn="l">
              <a:lnSpc>
                <a:spcPct val="115000"/>
              </a:lnSpc>
              <a:spcBef>
                <a:spcPts val="1600"/>
              </a:spcBef>
              <a:spcAft>
                <a:spcPts val="0"/>
              </a:spcAft>
              <a:buClr>
                <a:schemeClr val="dk2"/>
              </a:buClr>
              <a:buFont typeface="Arial"/>
              <a:buNone/>
            </a:pPr>
            <a:r>
              <a:t/>
            </a:r>
            <a:endParaRPr b="0" i="0" sz="1000" u="none" cap="none" strike="noStrike">
              <a:solidFill>
                <a:srgbClr val="222222"/>
              </a:solidFill>
              <a:latin typeface="Arial"/>
              <a:ea typeface="Arial"/>
              <a:cs typeface="Arial"/>
              <a:sym typeface="Arial"/>
            </a:endParaRPr>
          </a:p>
          <a:p>
            <a:pPr indent="0" lvl="0" marL="0" marR="0" rtl="0" algn="l">
              <a:lnSpc>
                <a:spcPct val="155769"/>
              </a:lnSpc>
              <a:spcBef>
                <a:spcPts val="1600"/>
              </a:spcBef>
              <a:spcAft>
                <a:spcPts val="0"/>
              </a:spcAft>
              <a:buClr>
                <a:schemeClr val="dk2"/>
              </a:buClr>
              <a:buFont typeface="Arial"/>
              <a:buNone/>
            </a:pPr>
            <a:r>
              <a:rPr b="1" i="0" lang="en" sz="1300" u="none" cap="none" strike="noStrike">
                <a:solidFill>
                  <a:srgbClr val="222222"/>
                </a:solidFill>
                <a:latin typeface="Arial"/>
                <a:ea typeface="Arial"/>
                <a:cs typeface="Arial"/>
                <a:sym typeface="Arial"/>
              </a:rPr>
              <a:t>Rim Fire, Yosemite National Park, California, August 25, 2013</a:t>
            </a:r>
            <a:endParaRPr/>
          </a:p>
          <a:p>
            <a:pPr indent="0" lvl="0" marL="0" marR="0" rtl="0" algn="l">
              <a:lnSpc>
                <a:spcPct val="155769"/>
              </a:lnSpc>
              <a:spcBef>
                <a:spcPts val="0"/>
              </a:spcBef>
              <a:spcAft>
                <a:spcPts val="0"/>
              </a:spcAft>
              <a:buClr>
                <a:schemeClr val="dk2"/>
              </a:buClr>
              <a:buFont typeface="Arial"/>
              <a:buNone/>
            </a:pPr>
            <a:r>
              <a:rPr b="0" i="0" lang="en" sz="1000" u="none" cap="none" strike="noStrike">
                <a:solidFill>
                  <a:srgbClr val="222222"/>
                </a:solidFill>
                <a:latin typeface="Arial"/>
                <a:ea typeface="Arial"/>
                <a:cs typeface="Arial"/>
                <a:sym typeface="Arial"/>
              </a:rPr>
              <a:t>A firefighter watches for spot fires during a burnout operation while battling the Rim Fire near Yosemite National Park, Calif. The blaze, caused by a hunter’s illegal fire, destroyed more than 30,000 acres of forest and become the third-largest in state history.</a:t>
            </a:r>
            <a:endParaRPr/>
          </a:p>
        </p:txBody>
      </p:sp>
    </p:spTree>
  </p:cSld>
  <p:clrMapOvr>
    <a:masterClrMapping/>
  </p:clrMapOvr>
  <p:transition spd="slow">
    <p:fade thruBlk="1"/>
  </p:transition>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3" name="Shape 513"/>
        <p:cNvGrpSpPr/>
        <p:nvPr/>
      </p:nvGrpSpPr>
      <p:grpSpPr>
        <a:xfrm>
          <a:off x="0" y="0"/>
          <a:ext cx="0" cy="0"/>
          <a:chOff x="0" y="0"/>
          <a:chExt cx="0" cy="0"/>
        </a:xfrm>
      </p:grpSpPr>
      <p:sp>
        <p:nvSpPr>
          <p:cNvPr id="514" name="Google Shape;514;p79"/>
          <p:cNvSpPr txBox="1"/>
          <p:nvPr>
            <p:ph type="title"/>
          </p:nvPr>
        </p:nvSpPr>
        <p:spPr>
          <a:xfrm>
            <a:off x="380999" y="1"/>
            <a:ext cx="7068000" cy="62850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chemeClr val="lt1"/>
              </a:buClr>
              <a:buFont typeface="Calibri"/>
              <a:buNone/>
            </a:pPr>
            <a:r>
              <a:rPr lang="en"/>
              <a:t>Indicator Species </a:t>
            </a:r>
            <a:endParaRPr b="0" i="0" sz="2800" u="none" cap="none" strike="noStrike">
              <a:solidFill>
                <a:schemeClr val="lt1"/>
              </a:solidFill>
              <a:latin typeface="Calibri"/>
              <a:ea typeface="Calibri"/>
              <a:cs typeface="Calibri"/>
              <a:sym typeface="Calibri"/>
            </a:endParaRPr>
          </a:p>
        </p:txBody>
      </p:sp>
      <p:sp>
        <p:nvSpPr>
          <p:cNvPr id="515" name="Google Shape;515;p79"/>
          <p:cNvSpPr txBox="1"/>
          <p:nvPr>
            <p:ph idx="1" type="body"/>
          </p:nvPr>
        </p:nvSpPr>
        <p:spPr>
          <a:xfrm>
            <a:off x="152400" y="914400"/>
            <a:ext cx="4343400" cy="3886200"/>
          </a:xfrm>
          <a:prstGeom prst="rect">
            <a:avLst/>
          </a:prstGeom>
          <a:noFill/>
          <a:ln>
            <a:noFill/>
          </a:ln>
        </p:spPr>
        <p:txBody>
          <a:bodyPr anchorCtr="0" anchor="t" bIns="45700" lIns="91425" spcFirstLastPara="1" rIns="91425" wrap="square" tIns="45700">
            <a:noAutofit/>
          </a:bodyPr>
          <a:lstStyle/>
          <a:p>
            <a:pPr indent="-342900" lvl="0" marL="457200" marR="0" rtl="0" algn="l">
              <a:lnSpc>
                <a:spcPct val="100000"/>
              </a:lnSpc>
              <a:spcBef>
                <a:spcPts val="480"/>
              </a:spcBef>
              <a:spcAft>
                <a:spcPts val="0"/>
              </a:spcAft>
              <a:buClr>
                <a:srgbClr val="464646"/>
              </a:buClr>
              <a:buSzPts val="1800"/>
              <a:buFont typeface="Arial"/>
              <a:buChar char="•"/>
            </a:pPr>
            <a:r>
              <a:rPr lang="en" sz="1800"/>
              <a:t>Species that show early signs of distress in an ecosystem that may shadow a larger problem is at play </a:t>
            </a:r>
            <a:endParaRPr sz="1800"/>
          </a:p>
          <a:p>
            <a:pPr indent="-342900" lvl="1" marL="914400" marR="0" rtl="0" algn="l">
              <a:lnSpc>
                <a:spcPct val="100000"/>
              </a:lnSpc>
              <a:spcBef>
                <a:spcPts val="0"/>
              </a:spcBef>
              <a:spcAft>
                <a:spcPts val="0"/>
              </a:spcAft>
              <a:buClr>
                <a:srgbClr val="464646"/>
              </a:buClr>
              <a:buSzPts val="1800"/>
              <a:buFont typeface="Arial"/>
              <a:buChar char="–"/>
            </a:pPr>
            <a:r>
              <a:rPr lang="en" sz="1800"/>
              <a:t>Frogs are often indicator species as they live in both aquatic and terrestrial environments </a:t>
            </a:r>
            <a:endParaRPr sz="1800"/>
          </a:p>
          <a:p>
            <a:pPr indent="-342900" lvl="1" marL="914400" marR="0" rtl="0" algn="l">
              <a:lnSpc>
                <a:spcPct val="100000"/>
              </a:lnSpc>
              <a:spcBef>
                <a:spcPts val="0"/>
              </a:spcBef>
              <a:spcAft>
                <a:spcPts val="0"/>
              </a:spcAft>
              <a:buClr>
                <a:srgbClr val="464646"/>
              </a:buClr>
              <a:buSzPts val="1800"/>
              <a:buFont typeface="Arial"/>
              <a:buChar char="–"/>
            </a:pPr>
            <a:r>
              <a:rPr lang="en" sz="1800"/>
              <a:t>Birds are indicator species for air quality due to sensitive lungs “canary in a coal mine” </a:t>
            </a:r>
            <a:endParaRPr sz="1800"/>
          </a:p>
          <a:p>
            <a:pPr indent="-342900" lvl="1" marL="914400" marR="0" rtl="0" algn="l">
              <a:lnSpc>
                <a:spcPct val="100000"/>
              </a:lnSpc>
              <a:spcBef>
                <a:spcPts val="0"/>
              </a:spcBef>
              <a:spcAft>
                <a:spcPts val="0"/>
              </a:spcAft>
              <a:buClr>
                <a:srgbClr val="464646"/>
              </a:buClr>
              <a:buSzPts val="1800"/>
              <a:buFont typeface="Arial"/>
              <a:buChar char="–"/>
            </a:pPr>
            <a:r>
              <a:rPr lang="en" sz="1800"/>
              <a:t>Aquatic macroinvertebrates signify water quality </a:t>
            </a:r>
            <a:endParaRPr sz="1800"/>
          </a:p>
          <a:p>
            <a:pPr indent="-342900" lvl="1" marL="914400" marR="0" rtl="0" algn="l">
              <a:lnSpc>
                <a:spcPct val="100000"/>
              </a:lnSpc>
              <a:spcBef>
                <a:spcPts val="0"/>
              </a:spcBef>
              <a:spcAft>
                <a:spcPts val="0"/>
              </a:spcAft>
              <a:buClr>
                <a:srgbClr val="464646"/>
              </a:buClr>
              <a:buSzPts val="1800"/>
              <a:buFont typeface="Arial"/>
              <a:buChar char="–"/>
            </a:pPr>
            <a:r>
              <a:rPr lang="en" sz="1800"/>
              <a:t>Scale --&gt;</a:t>
            </a:r>
            <a:r>
              <a:rPr lang="en" sz="1800"/>
              <a:t> </a:t>
            </a:r>
            <a:endParaRPr sz="1800"/>
          </a:p>
          <a:p>
            <a:pPr indent="0" lvl="0" marL="0" marR="0" rtl="0" algn="l">
              <a:spcBef>
                <a:spcPts val="480"/>
              </a:spcBef>
              <a:spcAft>
                <a:spcPts val="0"/>
              </a:spcAft>
              <a:buNone/>
            </a:pPr>
            <a:r>
              <a:rPr lang="en" sz="1800"/>
              <a:t> </a:t>
            </a:r>
            <a:endParaRPr sz="1800"/>
          </a:p>
          <a:p>
            <a:pPr indent="0" lvl="0" marL="0" marR="0" rtl="0" algn="l">
              <a:spcBef>
                <a:spcPts val="1600"/>
              </a:spcBef>
              <a:spcAft>
                <a:spcPts val="1600"/>
              </a:spcAft>
              <a:buNone/>
            </a:pPr>
            <a:r>
              <a:t/>
            </a:r>
            <a:endParaRPr sz="1800"/>
          </a:p>
        </p:txBody>
      </p:sp>
      <p:pic>
        <p:nvPicPr>
          <p:cNvPr id="516" name="Google Shape;516;p79"/>
          <p:cNvPicPr preferRelativeResize="0"/>
          <p:nvPr/>
        </p:nvPicPr>
        <p:blipFill>
          <a:blip r:embed="rId3">
            <a:alphaModFix/>
          </a:blip>
          <a:stretch>
            <a:fillRect/>
          </a:stretch>
        </p:blipFill>
        <p:spPr>
          <a:xfrm>
            <a:off x="2459050" y="3799675"/>
            <a:ext cx="6036026" cy="1274000"/>
          </a:xfrm>
          <a:prstGeom prst="rect">
            <a:avLst/>
          </a:prstGeom>
          <a:noFill/>
          <a:ln>
            <a:noFill/>
          </a:ln>
        </p:spPr>
      </p:pic>
      <p:pic>
        <p:nvPicPr>
          <p:cNvPr id="517" name="Google Shape;517;p79"/>
          <p:cNvPicPr preferRelativeResize="0"/>
          <p:nvPr/>
        </p:nvPicPr>
        <p:blipFill>
          <a:blip r:embed="rId4">
            <a:alphaModFix/>
          </a:blip>
          <a:stretch>
            <a:fillRect/>
          </a:stretch>
        </p:blipFill>
        <p:spPr>
          <a:xfrm>
            <a:off x="5382777" y="1270500"/>
            <a:ext cx="3566050" cy="2376776"/>
          </a:xfrm>
          <a:prstGeom prst="rect">
            <a:avLst/>
          </a:prstGeom>
          <a:noFill/>
          <a:ln>
            <a:noFill/>
          </a:ln>
        </p:spPr>
      </p:pic>
    </p:spTree>
  </p:cSld>
  <p:clrMapOvr>
    <a:masterClrMapping/>
  </p:clrMapOvr>
  <mc:AlternateContent>
    <mc:Choice Requires="p14">
      <p:transition spd="slow">
        <p14:flip dir="l"/>
      </p:transition>
    </mc:Choice>
    <mc:Fallback>
      <p:transition spd="slow">
        <p:fade/>
      </p:transition>
    </mc:Fallback>
  </mc:AlternateContent>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1" name="Shape 521"/>
        <p:cNvGrpSpPr/>
        <p:nvPr/>
      </p:nvGrpSpPr>
      <p:grpSpPr>
        <a:xfrm>
          <a:off x="0" y="0"/>
          <a:ext cx="0" cy="0"/>
          <a:chOff x="0" y="0"/>
          <a:chExt cx="0" cy="0"/>
        </a:xfrm>
      </p:grpSpPr>
      <p:sp>
        <p:nvSpPr>
          <p:cNvPr id="522" name="Google Shape;522;p80"/>
          <p:cNvSpPr txBox="1"/>
          <p:nvPr>
            <p:ph type="title"/>
          </p:nvPr>
        </p:nvSpPr>
        <p:spPr>
          <a:xfrm>
            <a:off x="380999" y="1"/>
            <a:ext cx="7068000" cy="628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Noise Pollution </a:t>
            </a:r>
            <a:endParaRPr/>
          </a:p>
        </p:txBody>
      </p:sp>
      <p:sp>
        <p:nvSpPr>
          <p:cNvPr id="523" name="Google Shape;523;p80"/>
          <p:cNvSpPr txBox="1"/>
          <p:nvPr>
            <p:ph idx="1" type="body"/>
          </p:nvPr>
        </p:nvSpPr>
        <p:spPr>
          <a:xfrm>
            <a:off x="457200" y="821050"/>
            <a:ext cx="4038600" cy="3414900"/>
          </a:xfrm>
          <a:prstGeom prst="rect">
            <a:avLst/>
          </a:prstGeom>
        </p:spPr>
        <p:txBody>
          <a:bodyPr anchorCtr="0" anchor="t" bIns="91425" lIns="91425" spcFirstLastPara="1" rIns="91425" wrap="square" tIns="91425">
            <a:noAutofit/>
          </a:bodyPr>
          <a:lstStyle/>
          <a:p>
            <a:pPr indent="-342900" lvl="0" marL="457200" rtl="0" algn="l">
              <a:spcBef>
                <a:spcPts val="560"/>
              </a:spcBef>
              <a:spcAft>
                <a:spcPts val="0"/>
              </a:spcAft>
              <a:buSzPts val="1800"/>
              <a:buChar char="•"/>
            </a:pPr>
            <a:r>
              <a:rPr lang="en" sz="1800"/>
              <a:t>Anthropogenic usually: </a:t>
            </a:r>
            <a:endParaRPr sz="1800"/>
          </a:p>
          <a:p>
            <a:pPr indent="-342900" lvl="1" marL="914400" rtl="0" algn="l">
              <a:spcBef>
                <a:spcPts val="0"/>
              </a:spcBef>
              <a:spcAft>
                <a:spcPts val="0"/>
              </a:spcAft>
              <a:buSzPts val="1800"/>
              <a:buChar char="–"/>
            </a:pPr>
            <a:r>
              <a:rPr lang="en" sz="1800"/>
              <a:t>Planes, cars, Geothermal energy production, etc. </a:t>
            </a:r>
            <a:endParaRPr sz="1800"/>
          </a:p>
          <a:p>
            <a:pPr indent="-342900" lvl="0" marL="457200" rtl="0" algn="l">
              <a:spcBef>
                <a:spcPts val="0"/>
              </a:spcBef>
              <a:spcAft>
                <a:spcPts val="0"/>
              </a:spcAft>
              <a:buSzPts val="1800"/>
              <a:buChar char="•"/>
            </a:pPr>
            <a:r>
              <a:rPr lang="en" sz="1800"/>
              <a:t>Ecological Impacts	</a:t>
            </a:r>
            <a:endParaRPr sz="1800"/>
          </a:p>
          <a:p>
            <a:pPr indent="-342900" lvl="1" marL="914400" rtl="0" algn="l">
              <a:spcBef>
                <a:spcPts val="0"/>
              </a:spcBef>
              <a:spcAft>
                <a:spcPts val="0"/>
              </a:spcAft>
              <a:buSzPts val="1800"/>
              <a:buChar char="–"/>
            </a:pPr>
            <a:r>
              <a:rPr lang="en" sz="1800"/>
              <a:t>Birds are unable to hear mating calls, or find suitable nesting locations </a:t>
            </a:r>
            <a:endParaRPr sz="1800"/>
          </a:p>
          <a:p>
            <a:pPr indent="-342900" lvl="1" marL="914400" rtl="0" algn="l">
              <a:spcBef>
                <a:spcPts val="0"/>
              </a:spcBef>
              <a:spcAft>
                <a:spcPts val="0"/>
              </a:spcAft>
              <a:buSzPts val="1800"/>
              <a:buChar char="–"/>
            </a:pPr>
            <a:r>
              <a:rPr lang="en" sz="1800"/>
              <a:t>Whales and dolphins: extensive use of sonar disrupts echolocation faculties </a:t>
            </a:r>
            <a:endParaRPr sz="1800"/>
          </a:p>
          <a:p>
            <a:pPr indent="-342900" lvl="0" marL="457200" rtl="0" algn="l">
              <a:spcBef>
                <a:spcPts val="0"/>
              </a:spcBef>
              <a:spcAft>
                <a:spcPts val="0"/>
              </a:spcAft>
              <a:buSzPts val="1800"/>
              <a:buChar char="•"/>
            </a:pPr>
            <a:r>
              <a:rPr lang="en" sz="1800"/>
              <a:t>Human health impacts</a:t>
            </a:r>
            <a:endParaRPr sz="1800"/>
          </a:p>
          <a:p>
            <a:pPr indent="-342900" lvl="1" marL="914400" rtl="0" algn="l">
              <a:spcBef>
                <a:spcPts val="0"/>
              </a:spcBef>
              <a:spcAft>
                <a:spcPts val="0"/>
              </a:spcAft>
              <a:buSzPts val="1800"/>
              <a:buChar char="–"/>
            </a:pPr>
            <a:r>
              <a:rPr lang="en" sz="1800"/>
              <a:t>Can cause hearing problems</a:t>
            </a:r>
            <a:endParaRPr sz="1800"/>
          </a:p>
          <a:p>
            <a:pPr indent="-342900" lvl="1" marL="914400" rtl="0" algn="l">
              <a:spcBef>
                <a:spcPts val="0"/>
              </a:spcBef>
              <a:spcAft>
                <a:spcPts val="0"/>
              </a:spcAft>
              <a:buSzPts val="1800"/>
              <a:buChar char="–"/>
            </a:pPr>
            <a:r>
              <a:rPr lang="en" sz="1800"/>
              <a:t>Anxiety and stress  </a:t>
            </a:r>
            <a:endParaRPr sz="1800"/>
          </a:p>
        </p:txBody>
      </p:sp>
      <p:pic>
        <p:nvPicPr>
          <p:cNvPr id="524" name="Google Shape;524;p80"/>
          <p:cNvPicPr preferRelativeResize="0"/>
          <p:nvPr/>
        </p:nvPicPr>
        <p:blipFill>
          <a:blip r:embed="rId3">
            <a:alphaModFix/>
          </a:blip>
          <a:stretch>
            <a:fillRect/>
          </a:stretch>
        </p:blipFill>
        <p:spPr>
          <a:xfrm>
            <a:off x="5950650" y="95621"/>
            <a:ext cx="3066875" cy="2244525"/>
          </a:xfrm>
          <a:prstGeom prst="rect">
            <a:avLst/>
          </a:prstGeom>
          <a:noFill/>
          <a:ln>
            <a:noFill/>
          </a:ln>
        </p:spPr>
      </p:pic>
      <p:pic>
        <p:nvPicPr>
          <p:cNvPr id="525" name="Google Shape;525;p80"/>
          <p:cNvPicPr preferRelativeResize="0"/>
          <p:nvPr/>
        </p:nvPicPr>
        <p:blipFill>
          <a:blip r:embed="rId4">
            <a:alphaModFix/>
          </a:blip>
          <a:stretch>
            <a:fillRect/>
          </a:stretch>
        </p:blipFill>
        <p:spPr>
          <a:xfrm>
            <a:off x="4548825" y="2267776"/>
            <a:ext cx="3972526" cy="257045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9" name="Shape 529"/>
        <p:cNvGrpSpPr/>
        <p:nvPr/>
      </p:nvGrpSpPr>
      <p:grpSpPr>
        <a:xfrm>
          <a:off x="0" y="0"/>
          <a:ext cx="0" cy="0"/>
          <a:chOff x="0" y="0"/>
          <a:chExt cx="0" cy="0"/>
        </a:xfrm>
      </p:grpSpPr>
      <p:sp>
        <p:nvSpPr>
          <p:cNvPr id="530" name="Google Shape;530;p81"/>
          <p:cNvSpPr txBox="1"/>
          <p:nvPr>
            <p:ph type="title"/>
          </p:nvPr>
        </p:nvSpPr>
        <p:spPr>
          <a:xfrm>
            <a:off x="380999" y="1"/>
            <a:ext cx="7068000" cy="628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Super ENSO </a:t>
            </a:r>
            <a:endParaRPr/>
          </a:p>
        </p:txBody>
      </p:sp>
      <p:sp>
        <p:nvSpPr>
          <p:cNvPr id="531" name="Google Shape;531;p81"/>
          <p:cNvSpPr txBox="1"/>
          <p:nvPr>
            <p:ph idx="1" type="body"/>
          </p:nvPr>
        </p:nvSpPr>
        <p:spPr>
          <a:xfrm>
            <a:off x="457200" y="687925"/>
            <a:ext cx="4038600" cy="3548100"/>
          </a:xfrm>
          <a:prstGeom prst="rect">
            <a:avLst/>
          </a:prstGeom>
        </p:spPr>
        <p:txBody>
          <a:bodyPr anchorCtr="0" anchor="t" bIns="91425" lIns="91425" spcFirstLastPara="1" rIns="91425" wrap="square" tIns="91425">
            <a:noAutofit/>
          </a:bodyPr>
          <a:lstStyle/>
          <a:p>
            <a:pPr indent="-381000" lvl="0" marL="457200" rtl="0" algn="l">
              <a:spcBef>
                <a:spcPts val="560"/>
              </a:spcBef>
              <a:spcAft>
                <a:spcPts val="0"/>
              </a:spcAft>
              <a:buSzPts val="2400"/>
              <a:buChar char="•"/>
            </a:pPr>
            <a:r>
              <a:rPr lang="en" sz="2400"/>
              <a:t>Impacted by climate change?</a:t>
            </a:r>
            <a:endParaRPr sz="2400"/>
          </a:p>
          <a:p>
            <a:pPr indent="-381000" lvl="0" marL="457200" rtl="0" algn="l">
              <a:spcBef>
                <a:spcPts val="0"/>
              </a:spcBef>
              <a:spcAft>
                <a:spcPts val="0"/>
              </a:spcAft>
              <a:buSzPts val="2400"/>
              <a:buChar char="•"/>
            </a:pPr>
            <a:r>
              <a:rPr lang="en" sz="2400"/>
              <a:t>ENSO - naturally occuring </a:t>
            </a:r>
            <a:endParaRPr sz="2400"/>
          </a:p>
          <a:p>
            <a:pPr indent="-381000" lvl="0" marL="457200" rtl="0" algn="l">
              <a:spcBef>
                <a:spcPts val="0"/>
              </a:spcBef>
              <a:spcAft>
                <a:spcPts val="0"/>
              </a:spcAft>
              <a:buSzPts val="2400"/>
              <a:buChar char="•"/>
            </a:pPr>
            <a:r>
              <a:rPr lang="en" sz="2400"/>
              <a:t>Cold, nutrient rich upwelling is </a:t>
            </a:r>
            <a:r>
              <a:rPr lang="en" sz="2400"/>
              <a:t>suppressed</a:t>
            </a:r>
            <a:r>
              <a:rPr lang="en" sz="2400"/>
              <a:t> </a:t>
            </a:r>
            <a:endParaRPr sz="2400"/>
          </a:p>
          <a:p>
            <a:pPr indent="-355600" lvl="1" marL="914400" rtl="0" algn="l">
              <a:spcBef>
                <a:spcPts val="0"/>
              </a:spcBef>
              <a:spcAft>
                <a:spcPts val="0"/>
              </a:spcAft>
              <a:buSzPts val="2000"/>
              <a:buChar char="–"/>
            </a:pPr>
            <a:r>
              <a:rPr lang="en" sz="2000"/>
              <a:t>Biodiversity impacted </a:t>
            </a:r>
            <a:endParaRPr sz="2000"/>
          </a:p>
          <a:p>
            <a:pPr indent="-355600" lvl="1" marL="914400" rtl="0" algn="l">
              <a:spcBef>
                <a:spcPts val="0"/>
              </a:spcBef>
              <a:spcAft>
                <a:spcPts val="0"/>
              </a:spcAft>
              <a:buSzPts val="2000"/>
              <a:buChar char="–"/>
            </a:pPr>
            <a:r>
              <a:rPr lang="en" sz="2000"/>
              <a:t>Fishing industry impacted </a:t>
            </a:r>
            <a:endParaRPr sz="2000"/>
          </a:p>
          <a:p>
            <a:pPr indent="0" lvl="0" marL="0" rtl="0" algn="l">
              <a:spcBef>
                <a:spcPts val="1600"/>
              </a:spcBef>
              <a:spcAft>
                <a:spcPts val="1600"/>
              </a:spcAft>
              <a:buNone/>
            </a:pPr>
            <a:r>
              <a:t/>
            </a:r>
            <a:endParaRPr/>
          </a:p>
        </p:txBody>
      </p:sp>
      <p:sp>
        <p:nvSpPr>
          <p:cNvPr id="532" name="Google Shape;532;p81"/>
          <p:cNvSpPr txBox="1"/>
          <p:nvPr>
            <p:ph idx="2" type="body"/>
          </p:nvPr>
        </p:nvSpPr>
        <p:spPr>
          <a:xfrm>
            <a:off x="4648200" y="1257300"/>
            <a:ext cx="4038600" cy="2978700"/>
          </a:xfrm>
          <a:prstGeom prst="rect">
            <a:avLst/>
          </a:prstGeom>
        </p:spPr>
        <p:txBody>
          <a:bodyPr anchorCtr="0" anchor="t" bIns="91425" lIns="91425" spcFirstLastPara="1" rIns="91425" wrap="square" tIns="91425">
            <a:noAutofit/>
          </a:bodyPr>
          <a:lstStyle/>
          <a:p>
            <a:pPr indent="-165100" lvl="0" marL="342900" rtl="0" algn="l">
              <a:spcBef>
                <a:spcPts val="560"/>
              </a:spcBef>
              <a:spcAft>
                <a:spcPts val="1600"/>
              </a:spcAft>
              <a:buNone/>
            </a:pPr>
            <a:r>
              <a:t/>
            </a:r>
            <a:endParaRPr/>
          </a:p>
        </p:txBody>
      </p:sp>
      <p:pic>
        <p:nvPicPr>
          <p:cNvPr id="533" name="Google Shape;533;p81"/>
          <p:cNvPicPr preferRelativeResize="0"/>
          <p:nvPr/>
        </p:nvPicPr>
        <p:blipFill>
          <a:blip r:embed="rId3">
            <a:alphaModFix/>
          </a:blip>
          <a:stretch>
            <a:fillRect/>
          </a:stretch>
        </p:blipFill>
        <p:spPr>
          <a:xfrm>
            <a:off x="4335730" y="1082400"/>
            <a:ext cx="4765919" cy="297870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7" name="Shape 537"/>
        <p:cNvGrpSpPr/>
        <p:nvPr/>
      </p:nvGrpSpPr>
      <p:grpSpPr>
        <a:xfrm>
          <a:off x="0" y="0"/>
          <a:ext cx="0" cy="0"/>
          <a:chOff x="0" y="0"/>
          <a:chExt cx="0" cy="0"/>
        </a:xfrm>
      </p:grpSpPr>
      <p:pic>
        <p:nvPicPr>
          <p:cNvPr id="538" name="Google Shape;538;p82"/>
          <p:cNvPicPr preferRelativeResize="0"/>
          <p:nvPr/>
        </p:nvPicPr>
        <p:blipFill>
          <a:blip r:embed="rId3">
            <a:alphaModFix/>
          </a:blip>
          <a:stretch>
            <a:fillRect/>
          </a:stretch>
        </p:blipFill>
        <p:spPr>
          <a:xfrm>
            <a:off x="152400" y="152400"/>
            <a:ext cx="7928198" cy="48387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1" name="Shape 101"/>
        <p:cNvGrpSpPr/>
        <p:nvPr/>
      </p:nvGrpSpPr>
      <p:grpSpPr>
        <a:xfrm>
          <a:off x="0" y="0"/>
          <a:ext cx="0" cy="0"/>
          <a:chOff x="0" y="0"/>
          <a:chExt cx="0" cy="0"/>
        </a:xfrm>
      </p:grpSpPr>
      <p:sp>
        <p:nvSpPr>
          <p:cNvPr id="102" name="Google Shape;102;p20"/>
          <p:cNvSpPr txBox="1"/>
          <p:nvPr>
            <p:ph type="title"/>
          </p:nvPr>
        </p:nvSpPr>
        <p:spPr>
          <a:xfrm>
            <a:off x="380999" y="1"/>
            <a:ext cx="7068000" cy="62850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chemeClr val="lt1"/>
              </a:buClr>
              <a:buFont typeface="Calibri"/>
              <a:buNone/>
            </a:pPr>
            <a:r>
              <a:rPr b="0" i="0" lang="en" sz="2800" u="none" cap="none" strike="noStrike">
                <a:solidFill>
                  <a:schemeClr val="lt1"/>
                </a:solidFill>
                <a:latin typeface="Calibri"/>
                <a:ea typeface="Calibri"/>
                <a:cs typeface="Calibri"/>
                <a:sym typeface="Calibri"/>
              </a:rPr>
              <a:t>Mercury deposition</a:t>
            </a:r>
            <a:endParaRPr b="0" i="0" sz="2800" u="none" cap="none" strike="noStrike">
              <a:solidFill>
                <a:schemeClr val="lt1"/>
              </a:solidFill>
              <a:latin typeface="Calibri"/>
              <a:ea typeface="Calibri"/>
              <a:cs typeface="Calibri"/>
              <a:sym typeface="Calibri"/>
            </a:endParaRPr>
          </a:p>
        </p:txBody>
      </p:sp>
      <p:sp>
        <p:nvSpPr>
          <p:cNvPr id="103" name="Google Shape;103;p20"/>
          <p:cNvSpPr txBox="1"/>
          <p:nvPr>
            <p:ph idx="1" type="body"/>
          </p:nvPr>
        </p:nvSpPr>
        <p:spPr>
          <a:xfrm>
            <a:off x="0" y="685800"/>
            <a:ext cx="6096000" cy="35502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rgbClr val="464646"/>
              </a:buClr>
              <a:buSzPts val="2800"/>
              <a:buFont typeface="Arial"/>
              <a:buChar char="•"/>
            </a:pPr>
            <a:r>
              <a:rPr b="0" i="0" lang="en" sz="2800" u="none" cap="none" strike="noStrike">
                <a:solidFill>
                  <a:srgbClr val="464646"/>
                </a:solidFill>
                <a:latin typeface="Calibri"/>
                <a:ea typeface="Calibri"/>
                <a:cs typeface="Calibri"/>
                <a:sym typeface="Calibri"/>
              </a:rPr>
              <a:t>Hg in air from burning coal</a:t>
            </a:r>
            <a:endParaRPr/>
          </a:p>
          <a:p>
            <a:pPr indent="-342900" lvl="0" marL="342900" marR="0" rtl="0" algn="l">
              <a:spcBef>
                <a:spcPts val="560"/>
              </a:spcBef>
              <a:spcAft>
                <a:spcPts val="0"/>
              </a:spcAft>
              <a:buClr>
                <a:srgbClr val="464646"/>
              </a:buClr>
              <a:buSzPts val="2800"/>
              <a:buFont typeface="Arial"/>
              <a:buChar char="•"/>
            </a:pPr>
            <a:r>
              <a:rPr b="0" i="0" lang="en" sz="2800" u="none" cap="none" strike="noStrike">
                <a:solidFill>
                  <a:srgbClr val="464646"/>
                </a:solidFill>
                <a:latin typeface="Calibri"/>
                <a:ea typeface="Calibri"/>
                <a:cs typeface="Calibri"/>
                <a:sym typeface="Calibri"/>
              </a:rPr>
              <a:t>Deposits into water</a:t>
            </a:r>
            <a:endParaRPr/>
          </a:p>
          <a:p>
            <a:pPr indent="-342900" lvl="0" marL="342900" marR="0" rtl="0" algn="l">
              <a:spcBef>
                <a:spcPts val="560"/>
              </a:spcBef>
              <a:spcAft>
                <a:spcPts val="0"/>
              </a:spcAft>
              <a:buClr>
                <a:srgbClr val="464646"/>
              </a:buClr>
              <a:buSzPts val="2800"/>
              <a:buFont typeface="Arial"/>
              <a:buChar char="•"/>
            </a:pPr>
            <a:r>
              <a:rPr b="0" i="0" lang="en" sz="2800" u="none" cap="none" strike="noStrike">
                <a:solidFill>
                  <a:srgbClr val="464646"/>
                </a:solidFill>
                <a:latin typeface="Calibri"/>
                <a:ea typeface="Calibri"/>
                <a:cs typeface="Calibri"/>
                <a:sym typeface="Calibri"/>
              </a:rPr>
              <a:t>Bioaccumulates and biomagnifies in food web</a:t>
            </a:r>
            <a:endParaRPr/>
          </a:p>
          <a:p>
            <a:pPr indent="-342900" lvl="0" marL="342900" marR="0" rtl="0" algn="l">
              <a:spcBef>
                <a:spcPts val="560"/>
              </a:spcBef>
              <a:spcAft>
                <a:spcPts val="0"/>
              </a:spcAft>
              <a:buClr>
                <a:srgbClr val="464646"/>
              </a:buClr>
              <a:buSzPts val="2800"/>
              <a:buFont typeface="Arial"/>
              <a:buChar char="•"/>
            </a:pPr>
            <a:r>
              <a:rPr b="0" i="0" lang="en" sz="2800" u="none" cap="none" strike="noStrike">
                <a:solidFill>
                  <a:srgbClr val="464646"/>
                </a:solidFill>
                <a:latin typeface="Calibri"/>
                <a:ea typeface="Calibri"/>
                <a:cs typeface="Calibri"/>
                <a:sym typeface="Calibri"/>
              </a:rPr>
              <a:t>Hg is a neurotoxin</a:t>
            </a:r>
            <a:endParaRPr/>
          </a:p>
          <a:p>
            <a:pPr indent="-342900" lvl="0" marL="342900" marR="0" rtl="0" algn="l">
              <a:spcBef>
                <a:spcPts val="560"/>
              </a:spcBef>
              <a:spcAft>
                <a:spcPts val="0"/>
              </a:spcAft>
              <a:buClr>
                <a:srgbClr val="464646"/>
              </a:buClr>
              <a:buSzPts val="2800"/>
              <a:buFont typeface="Arial"/>
              <a:buChar char="•"/>
            </a:pPr>
            <a:r>
              <a:rPr b="0" i="0" lang="en" sz="2800" u="none" cap="none" strike="noStrike">
                <a:solidFill>
                  <a:srgbClr val="464646"/>
                </a:solidFill>
                <a:latin typeface="Calibri"/>
                <a:ea typeface="Calibri"/>
                <a:cs typeface="Calibri"/>
                <a:sym typeface="Calibri"/>
              </a:rPr>
              <a:t>What about deposition on land?</a:t>
            </a:r>
            <a:endParaRPr/>
          </a:p>
          <a:p>
            <a:pPr indent="-285750" lvl="1" marL="742950" marR="0" rtl="0" algn="l">
              <a:spcBef>
                <a:spcPts val="480"/>
              </a:spcBef>
              <a:spcAft>
                <a:spcPts val="1600"/>
              </a:spcAft>
              <a:buClr>
                <a:srgbClr val="464646"/>
              </a:buClr>
              <a:buSzPts val="2400"/>
              <a:buFont typeface="Arial"/>
              <a:buChar char="–"/>
            </a:pPr>
            <a:r>
              <a:rPr b="0" i="0" lang="en" sz="2400" u="none" cap="none" strike="noStrike">
                <a:solidFill>
                  <a:srgbClr val="464646"/>
                </a:solidFill>
                <a:latin typeface="Calibri"/>
                <a:ea typeface="Calibri"/>
                <a:cs typeface="Calibri"/>
                <a:sym typeface="Calibri"/>
              </a:rPr>
              <a:t>Bird songs</a:t>
            </a:r>
            <a:endParaRPr/>
          </a:p>
        </p:txBody>
      </p:sp>
      <p:pic>
        <p:nvPicPr>
          <p:cNvPr descr="MercuryFoodChain-01.png" id="104" name="Google Shape;104;p20"/>
          <p:cNvPicPr preferRelativeResize="0"/>
          <p:nvPr>
            <p:ph idx="2" type="body"/>
          </p:nvPr>
        </p:nvPicPr>
        <p:blipFill rotWithShape="1">
          <a:blip r:embed="rId3">
            <a:alphaModFix/>
          </a:blip>
          <a:srcRect b="0" l="-9227" r="-9227" t="0"/>
          <a:stretch/>
        </p:blipFill>
        <p:spPr>
          <a:xfrm>
            <a:off x="5253700" y="3286800"/>
            <a:ext cx="1887900" cy="1856700"/>
          </a:xfrm>
          <a:prstGeom prst="rect">
            <a:avLst/>
          </a:prstGeom>
          <a:noFill/>
          <a:ln>
            <a:noFill/>
          </a:ln>
        </p:spPr>
      </p:pic>
      <p:pic>
        <p:nvPicPr>
          <p:cNvPr descr="biomagnification.jpg" id="105" name="Google Shape;105;p20"/>
          <p:cNvPicPr preferRelativeResize="0"/>
          <p:nvPr/>
        </p:nvPicPr>
        <p:blipFill rotWithShape="1">
          <a:blip r:embed="rId4">
            <a:alphaModFix/>
          </a:blip>
          <a:srcRect b="0" l="0" r="0" t="0"/>
          <a:stretch/>
        </p:blipFill>
        <p:spPr>
          <a:xfrm>
            <a:off x="6083136" y="-9833"/>
            <a:ext cx="3034500" cy="338160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2" name="Shape 542"/>
        <p:cNvGrpSpPr/>
        <p:nvPr/>
      </p:nvGrpSpPr>
      <p:grpSpPr>
        <a:xfrm>
          <a:off x="0" y="0"/>
          <a:ext cx="0" cy="0"/>
          <a:chOff x="0" y="0"/>
          <a:chExt cx="0" cy="0"/>
        </a:xfrm>
      </p:grpSpPr>
      <p:sp>
        <p:nvSpPr>
          <p:cNvPr id="543" name="Google Shape;543;p83"/>
          <p:cNvSpPr txBox="1"/>
          <p:nvPr>
            <p:ph type="title"/>
          </p:nvPr>
        </p:nvSpPr>
        <p:spPr>
          <a:xfrm>
            <a:off x="380999" y="1"/>
            <a:ext cx="7068000" cy="628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Agriculture/feeding 10 Billion </a:t>
            </a:r>
            <a:endParaRPr/>
          </a:p>
        </p:txBody>
      </p:sp>
      <p:sp>
        <p:nvSpPr>
          <p:cNvPr id="544" name="Google Shape;544;p83"/>
          <p:cNvSpPr txBox="1"/>
          <p:nvPr>
            <p:ph idx="1" type="body"/>
          </p:nvPr>
        </p:nvSpPr>
        <p:spPr>
          <a:xfrm>
            <a:off x="457200" y="484850"/>
            <a:ext cx="4038600" cy="3751200"/>
          </a:xfrm>
          <a:prstGeom prst="rect">
            <a:avLst/>
          </a:prstGeom>
        </p:spPr>
        <p:txBody>
          <a:bodyPr anchorCtr="0" anchor="t" bIns="91425" lIns="91425" spcFirstLastPara="1" rIns="91425" wrap="square" tIns="91425">
            <a:noAutofit/>
          </a:bodyPr>
          <a:lstStyle/>
          <a:p>
            <a:pPr indent="-381000" lvl="0" marL="457200" rtl="0" algn="l">
              <a:spcBef>
                <a:spcPts val="560"/>
              </a:spcBef>
              <a:spcAft>
                <a:spcPts val="0"/>
              </a:spcAft>
              <a:buSzPts val="2400"/>
              <a:buChar char="•"/>
            </a:pPr>
            <a:r>
              <a:rPr lang="en" sz="2400"/>
              <a:t>Impacted by climate change?</a:t>
            </a:r>
            <a:endParaRPr sz="2400"/>
          </a:p>
          <a:p>
            <a:pPr indent="-381000" lvl="0" marL="457200" marR="0" rtl="0" algn="l">
              <a:lnSpc>
                <a:spcPct val="115000"/>
              </a:lnSpc>
              <a:spcBef>
                <a:spcPts val="0"/>
              </a:spcBef>
              <a:spcAft>
                <a:spcPts val="0"/>
              </a:spcAft>
              <a:buClr>
                <a:srgbClr val="464646"/>
              </a:buClr>
              <a:buSzPts val="2400"/>
              <a:buFont typeface="Arial"/>
              <a:buChar char="•"/>
            </a:pPr>
            <a:r>
              <a:rPr lang="en" sz="2400"/>
              <a:t>Factory farming increases production, but has impacts: </a:t>
            </a:r>
            <a:endParaRPr sz="2400"/>
          </a:p>
          <a:p>
            <a:pPr indent="-381000" lvl="1" marL="914400" marR="0" rtl="0" algn="l">
              <a:lnSpc>
                <a:spcPct val="115000"/>
              </a:lnSpc>
              <a:spcBef>
                <a:spcPts val="0"/>
              </a:spcBef>
              <a:spcAft>
                <a:spcPts val="0"/>
              </a:spcAft>
              <a:buClr>
                <a:srgbClr val="464646"/>
              </a:buClr>
              <a:buSzPts val="2400"/>
              <a:buFont typeface="Arial"/>
              <a:buChar char="–"/>
            </a:pPr>
            <a:r>
              <a:rPr lang="en" sz="2000"/>
              <a:t>Animal abuse </a:t>
            </a:r>
            <a:endParaRPr sz="2000"/>
          </a:p>
          <a:p>
            <a:pPr indent="-381000" lvl="1" marL="914400" marR="0" rtl="0" algn="l">
              <a:lnSpc>
                <a:spcPct val="115000"/>
              </a:lnSpc>
              <a:spcBef>
                <a:spcPts val="0"/>
              </a:spcBef>
              <a:spcAft>
                <a:spcPts val="0"/>
              </a:spcAft>
              <a:buClr>
                <a:srgbClr val="464646"/>
              </a:buClr>
              <a:buSzPts val="2400"/>
              <a:buFont typeface="Arial"/>
              <a:buChar char="–"/>
            </a:pPr>
            <a:r>
              <a:rPr lang="en" sz="2000"/>
              <a:t>Fertilizer use </a:t>
            </a:r>
            <a:endParaRPr sz="2000"/>
          </a:p>
          <a:p>
            <a:pPr indent="-381000" lvl="1" marL="914400" marR="0" rtl="0" algn="l">
              <a:lnSpc>
                <a:spcPct val="115000"/>
              </a:lnSpc>
              <a:spcBef>
                <a:spcPts val="0"/>
              </a:spcBef>
              <a:spcAft>
                <a:spcPts val="0"/>
              </a:spcAft>
              <a:buClr>
                <a:srgbClr val="464646"/>
              </a:buClr>
              <a:buSzPts val="2400"/>
              <a:buFont typeface="Arial"/>
              <a:buChar char="–"/>
            </a:pPr>
            <a:r>
              <a:rPr lang="en" sz="2000"/>
              <a:t>Energy intensive </a:t>
            </a:r>
            <a:endParaRPr sz="2000"/>
          </a:p>
          <a:p>
            <a:pPr indent="-381000" lvl="1" marL="914400" marR="0" rtl="0" algn="l">
              <a:lnSpc>
                <a:spcPct val="115000"/>
              </a:lnSpc>
              <a:spcBef>
                <a:spcPts val="0"/>
              </a:spcBef>
              <a:spcAft>
                <a:spcPts val="0"/>
              </a:spcAft>
              <a:buClr>
                <a:srgbClr val="464646"/>
              </a:buClr>
              <a:buSzPts val="2400"/>
              <a:buFont typeface="Arial"/>
              <a:buChar char="–"/>
            </a:pPr>
            <a:r>
              <a:rPr lang="en" sz="2000"/>
              <a:t>Water intensive </a:t>
            </a:r>
            <a:endParaRPr sz="2000"/>
          </a:p>
          <a:p>
            <a:pPr indent="-381000" lvl="1" marL="914400" marR="0" rtl="0" algn="l">
              <a:lnSpc>
                <a:spcPct val="115000"/>
              </a:lnSpc>
              <a:spcBef>
                <a:spcPts val="0"/>
              </a:spcBef>
              <a:spcAft>
                <a:spcPts val="0"/>
              </a:spcAft>
              <a:buClr>
                <a:srgbClr val="464646"/>
              </a:buClr>
              <a:buSzPts val="2400"/>
              <a:buFont typeface="Arial"/>
              <a:buChar char="–"/>
            </a:pPr>
            <a:r>
              <a:rPr lang="en" sz="2000"/>
              <a:t>Antibiotic resistance</a:t>
            </a:r>
            <a:endParaRPr sz="2000"/>
          </a:p>
          <a:p>
            <a:pPr indent="-381000" lvl="1" marL="914400" marR="0" rtl="0" algn="l">
              <a:lnSpc>
                <a:spcPct val="115000"/>
              </a:lnSpc>
              <a:spcBef>
                <a:spcPts val="0"/>
              </a:spcBef>
              <a:spcAft>
                <a:spcPts val="0"/>
              </a:spcAft>
              <a:buClr>
                <a:srgbClr val="464646"/>
              </a:buClr>
              <a:buSzPts val="2400"/>
              <a:buFont typeface="Arial"/>
              <a:buChar char="–"/>
            </a:pPr>
            <a:r>
              <a:rPr lang="en" sz="2000"/>
              <a:t>Importance of bees  </a:t>
            </a:r>
            <a:endParaRPr sz="2000"/>
          </a:p>
          <a:p>
            <a:pPr indent="0" lvl="0" marL="457200" marR="0" rtl="0" algn="l">
              <a:lnSpc>
                <a:spcPct val="115000"/>
              </a:lnSpc>
              <a:spcBef>
                <a:spcPts val="1600"/>
              </a:spcBef>
              <a:spcAft>
                <a:spcPts val="0"/>
              </a:spcAft>
              <a:buNone/>
            </a:pPr>
            <a:r>
              <a:rPr lang="en" sz="2000"/>
              <a:t> </a:t>
            </a:r>
            <a:endParaRPr sz="2000"/>
          </a:p>
          <a:p>
            <a:pPr indent="0" lvl="0" marL="0" rtl="0" algn="l">
              <a:spcBef>
                <a:spcPts val="1600"/>
              </a:spcBef>
              <a:spcAft>
                <a:spcPts val="1600"/>
              </a:spcAft>
              <a:buNone/>
            </a:pPr>
            <a:r>
              <a:t/>
            </a:r>
            <a:endParaRPr/>
          </a:p>
        </p:txBody>
      </p:sp>
      <p:sp>
        <p:nvSpPr>
          <p:cNvPr id="545" name="Google Shape;545;p83"/>
          <p:cNvSpPr txBox="1"/>
          <p:nvPr>
            <p:ph idx="2" type="body"/>
          </p:nvPr>
        </p:nvSpPr>
        <p:spPr>
          <a:xfrm>
            <a:off x="4648200" y="1257300"/>
            <a:ext cx="4038600" cy="2978700"/>
          </a:xfrm>
          <a:prstGeom prst="rect">
            <a:avLst/>
          </a:prstGeom>
        </p:spPr>
        <p:txBody>
          <a:bodyPr anchorCtr="0" anchor="t" bIns="91425" lIns="91425" spcFirstLastPara="1" rIns="91425" wrap="square" tIns="91425">
            <a:noAutofit/>
          </a:bodyPr>
          <a:lstStyle/>
          <a:p>
            <a:pPr indent="-165100" lvl="0" marL="342900" rtl="0" algn="l">
              <a:spcBef>
                <a:spcPts val="560"/>
              </a:spcBef>
              <a:spcAft>
                <a:spcPts val="1600"/>
              </a:spcAft>
              <a:buNone/>
            </a:pPr>
            <a:r>
              <a:t/>
            </a:r>
            <a:endParaRPr/>
          </a:p>
        </p:txBody>
      </p:sp>
      <p:pic>
        <p:nvPicPr>
          <p:cNvPr id="546" name="Google Shape;546;p83"/>
          <p:cNvPicPr preferRelativeResize="0"/>
          <p:nvPr/>
        </p:nvPicPr>
        <p:blipFill>
          <a:blip r:embed="rId3">
            <a:alphaModFix/>
          </a:blip>
          <a:stretch>
            <a:fillRect/>
          </a:stretch>
        </p:blipFill>
        <p:spPr>
          <a:xfrm>
            <a:off x="4204453" y="687925"/>
            <a:ext cx="5047324" cy="3383326"/>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0" name="Shape 550"/>
        <p:cNvGrpSpPr/>
        <p:nvPr/>
      </p:nvGrpSpPr>
      <p:grpSpPr>
        <a:xfrm>
          <a:off x="0" y="0"/>
          <a:ext cx="0" cy="0"/>
          <a:chOff x="0" y="0"/>
          <a:chExt cx="0" cy="0"/>
        </a:xfrm>
      </p:grpSpPr>
      <p:sp>
        <p:nvSpPr>
          <p:cNvPr id="551" name="Google Shape;551;p84"/>
          <p:cNvSpPr txBox="1"/>
          <p:nvPr>
            <p:ph type="title"/>
          </p:nvPr>
        </p:nvSpPr>
        <p:spPr>
          <a:xfrm>
            <a:off x="380999" y="1"/>
            <a:ext cx="7068000" cy="628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China drops 1-child policy </a:t>
            </a:r>
            <a:endParaRPr/>
          </a:p>
        </p:txBody>
      </p:sp>
      <p:sp>
        <p:nvSpPr>
          <p:cNvPr id="552" name="Google Shape;552;p84"/>
          <p:cNvSpPr txBox="1"/>
          <p:nvPr>
            <p:ph idx="1" type="body"/>
          </p:nvPr>
        </p:nvSpPr>
        <p:spPr>
          <a:xfrm>
            <a:off x="457200" y="628500"/>
            <a:ext cx="4038600" cy="3607500"/>
          </a:xfrm>
          <a:prstGeom prst="rect">
            <a:avLst/>
          </a:prstGeom>
        </p:spPr>
        <p:txBody>
          <a:bodyPr anchorCtr="0" anchor="t" bIns="91425" lIns="91425" spcFirstLastPara="1" rIns="91425" wrap="square" tIns="91425">
            <a:noAutofit/>
          </a:bodyPr>
          <a:lstStyle/>
          <a:p>
            <a:pPr indent="-406400" lvl="0" marL="457200" rtl="0" algn="l">
              <a:spcBef>
                <a:spcPts val="560"/>
              </a:spcBef>
              <a:spcAft>
                <a:spcPts val="0"/>
              </a:spcAft>
              <a:buSzPts val="2800"/>
              <a:buChar char="•"/>
            </a:pPr>
            <a:r>
              <a:rPr lang="en"/>
              <a:t>Drastically reduced China’s fertility starting in 1981 </a:t>
            </a:r>
            <a:endParaRPr/>
          </a:p>
          <a:p>
            <a:pPr indent="-406400" lvl="0" marL="457200" rtl="0" algn="l">
              <a:spcBef>
                <a:spcPts val="0"/>
              </a:spcBef>
              <a:spcAft>
                <a:spcPts val="0"/>
              </a:spcAft>
              <a:buSzPts val="2800"/>
              <a:buChar char="•"/>
            </a:pPr>
            <a:r>
              <a:rPr lang="en"/>
              <a:t>Smaller </a:t>
            </a:r>
            <a:r>
              <a:rPr lang="en"/>
              <a:t>workforce</a:t>
            </a:r>
            <a:r>
              <a:rPr lang="en"/>
              <a:t> </a:t>
            </a:r>
            <a:endParaRPr/>
          </a:p>
          <a:p>
            <a:pPr indent="-381000" lvl="1" marL="914400" rtl="0" algn="l">
              <a:spcBef>
                <a:spcPts val="0"/>
              </a:spcBef>
              <a:spcAft>
                <a:spcPts val="0"/>
              </a:spcAft>
              <a:buSzPts val="2400"/>
              <a:buChar char="–"/>
            </a:pPr>
            <a:r>
              <a:rPr lang="en"/>
              <a:t>Impacts on declining population </a:t>
            </a:r>
            <a:endParaRPr/>
          </a:p>
          <a:p>
            <a:pPr indent="-406400" lvl="0" marL="457200" rtl="0" algn="l">
              <a:spcBef>
                <a:spcPts val="0"/>
              </a:spcBef>
              <a:spcAft>
                <a:spcPts val="0"/>
              </a:spcAft>
              <a:buSzPts val="2800"/>
              <a:buChar char="•"/>
            </a:pPr>
            <a:r>
              <a:rPr lang="en"/>
              <a:t>Imbalance in gender </a:t>
            </a:r>
            <a:endParaRPr/>
          </a:p>
          <a:p>
            <a:pPr indent="-406400" lvl="0" marL="457200" rtl="0" algn="l">
              <a:spcBef>
                <a:spcPts val="0"/>
              </a:spcBef>
              <a:spcAft>
                <a:spcPts val="0"/>
              </a:spcAft>
              <a:buSzPts val="2800"/>
              <a:buChar char="•"/>
            </a:pPr>
            <a:r>
              <a:rPr lang="en"/>
              <a:t>Who cares for the elderly?</a:t>
            </a:r>
            <a:endParaRPr/>
          </a:p>
        </p:txBody>
      </p:sp>
      <p:sp>
        <p:nvSpPr>
          <p:cNvPr id="553" name="Google Shape;553;p84"/>
          <p:cNvSpPr txBox="1"/>
          <p:nvPr>
            <p:ph idx="2" type="body"/>
          </p:nvPr>
        </p:nvSpPr>
        <p:spPr>
          <a:xfrm>
            <a:off x="4648200" y="1257300"/>
            <a:ext cx="4038600" cy="2978700"/>
          </a:xfrm>
          <a:prstGeom prst="rect">
            <a:avLst/>
          </a:prstGeom>
        </p:spPr>
        <p:txBody>
          <a:bodyPr anchorCtr="0" anchor="t" bIns="91425" lIns="91425" spcFirstLastPara="1" rIns="91425" wrap="square" tIns="91425">
            <a:noAutofit/>
          </a:bodyPr>
          <a:lstStyle/>
          <a:p>
            <a:pPr indent="-165100" lvl="0" marL="342900" rtl="0" algn="l">
              <a:spcBef>
                <a:spcPts val="560"/>
              </a:spcBef>
              <a:spcAft>
                <a:spcPts val="1600"/>
              </a:spcAft>
              <a:buNone/>
            </a:pPr>
            <a:r>
              <a:t/>
            </a:r>
            <a:endParaRPr/>
          </a:p>
        </p:txBody>
      </p:sp>
      <p:pic>
        <p:nvPicPr>
          <p:cNvPr id="554" name="Google Shape;554;p84"/>
          <p:cNvPicPr preferRelativeResize="0"/>
          <p:nvPr/>
        </p:nvPicPr>
        <p:blipFill>
          <a:blip r:embed="rId3">
            <a:alphaModFix/>
          </a:blip>
          <a:stretch>
            <a:fillRect/>
          </a:stretch>
        </p:blipFill>
        <p:spPr>
          <a:xfrm>
            <a:off x="5033174" y="295725"/>
            <a:ext cx="3808651" cy="3781052"/>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8" name="Shape 558"/>
        <p:cNvGrpSpPr/>
        <p:nvPr/>
      </p:nvGrpSpPr>
      <p:grpSpPr>
        <a:xfrm>
          <a:off x="0" y="0"/>
          <a:ext cx="0" cy="0"/>
          <a:chOff x="0" y="0"/>
          <a:chExt cx="0" cy="0"/>
        </a:xfrm>
      </p:grpSpPr>
      <p:sp>
        <p:nvSpPr>
          <p:cNvPr id="559" name="Google Shape;559;p85"/>
          <p:cNvSpPr txBox="1"/>
          <p:nvPr>
            <p:ph type="title"/>
          </p:nvPr>
        </p:nvSpPr>
        <p:spPr>
          <a:xfrm>
            <a:off x="490250" y="450150"/>
            <a:ext cx="3399600" cy="4090800"/>
          </a:xfrm>
          <a:prstGeom prst="rect">
            <a:avLst/>
          </a:prstGeom>
          <a:noFill/>
          <a:ln>
            <a:noFill/>
          </a:ln>
        </p:spPr>
        <p:txBody>
          <a:bodyPr anchorCtr="0" anchor="t" bIns="34275" lIns="91425" spcFirstLastPara="1" rIns="91425" wrap="square" tIns="34275">
            <a:noAutofit/>
          </a:bodyPr>
          <a:lstStyle/>
          <a:p>
            <a:pPr indent="0" lvl="0" marL="0" marR="0" rtl="0" algn="l">
              <a:lnSpc>
                <a:spcPct val="100000"/>
              </a:lnSpc>
              <a:spcBef>
                <a:spcPts val="0"/>
              </a:spcBef>
              <a:spcAft>
                <a:spcPts val="0"/>
              </a:spcAft>
              <a:buClr>
                <a:schemeClr val="dk1"/>
              </a:buClr>
              <a:buFont typeface="Noto Sans Symbols"/>
              <a:buNone/>
            </a:pPr>
            <a:r>
              <a:rPr b="0" i="0" lang="en" sz="3000" u="none" cap="none" strike="noStrike">
                <a:solidFill>
                  <a:schemeClr val="dk1"/>
                </a:solidFill>
                <a:latin typeface="Arial"/>
                <a:ea typeface="Arial"/>
                <a:cs typeface="Arial"/>
                <a:sym typeface="Arial"/>
              </a:rPr>
              <a:t>Human Population</a:t>
            </a:r>
            <a:endParaRPr b="0" i="0" sz="3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Font typeface="Noto Sans Symbols"/>
              <a:buNone/>
            </a:pPr>
            <a:r>
              <a:t/>
            </a:r>
            <a:endParaRPr sz="3000"/>
          </a:p>
          <a:p>
            <a:pPr indent="-342900" lvl="0" marL="457200" marR="0" rtl="0" algn="l">
              <a:lnSpc>
                <a:spcPct val="100000"/>
              </a:lnSpc>
              <a:spcBef>
                <a:spcPts val="0"/>
              </a:spcBef>
              <a:spcAft>
                <a:spcPts val="0"/>
              </a:spcAft>
              <a:buSzPts val="1800"/>
              <a:buChar char="●"/>
            </a:pPr>
            <a:r>
              <a:rPr lang="en" sz="1800"/>
              <a:t>What are the impacts of a declining population?</a:t>
            </a:r>
            <a:endParaRPr sz="1800"/>
          </a:p>
          <a:p>
            <a:pPr indent="-342900" lvl="1" marL="914400" marR="0" rtl="0" algn="l">
              <a:lnSpc>
                <a:spcPct val="100000"/>
              </a:lnSpc>
              <a:spcBef>
                <a:spcPts val="0"/>
              </a:spcBef>
              <a:spcAft>
                <a:spcPts val="0"/>
              </a:spcAft>
              <a:buSzPts val="1800"/>
              <a:buChar char="○"/>
            </a:pPr>
            <a:r>
              <a:rPr lang="en" sz="1800"/>
              <a:t>Economic loss </a:t>
            </a:r>
            <a:endParaRPr sz="1800"/>
          </a:p>
          <a:p>
            <a:pPr indent="-342900" lvl="1" marL="914400" marR="0" rtl="0" algn="l">
              <a:lnSpc>
                <a:spcPct val="100000"/>
              </a:lnSpc>
              <a:spcBef>
                <a:spcPts val="0"/>
              </a:spcBef>
              <a:spcAft>
                <a:spcPts val="0"/>
              </a:spcAft>
              <a:buSzPts val="1800"/>
              <a:buChar char="○"/>
            </a:pPr>
            <a:r>
              <a:rPr lang="en" sz="1800"/>
              <a:t>Impacts to social security and other programs </a:t>
            </a:r>
            <a:endParaRPr sz="1800"/>
          </a:p>
          <a:p>
            <a:pPr indent="-342900" lvl="1" marL="914400" marR="0" rtl="0" algn="l">
              <a:lnSpc>
                <a:spcPct val="100000"/>
              </a:lnSpc>
              <a:spcBef>
                <a:spcPts val="0"/>
              </a:spcBef>
              <a:spcAft>
                <a:spcPts val="0"/>
              </a:spcAft>
              <a:buSzPts val="1800"/>
              <a:buChar char="○"/>
            </a:pPr>
            <a:r>
              <a:rPr lang="en" sz="1800"/>
              <a:t>People unable to retire </a:t>
            </a:r>
            <a:endParaRPr sz="1800"/>
          </a:p>
          <a:p>
            <a:pPr indent="0" lvl="0" marL="457200" marR="0" rtl="0" algn="l">
              <a:lnSpc>
                <a:spcPct val="100000"/>
              </a:lnSpc>
              <a:spcBef>
                <a:spcPts val="0"/>
              </a:spcBef>
              <a:spcAft>
                <a:spcPts val="0"/>
              </a:spcAft>
              <a:buNone/>
            </a:pPr>
            <a:r>
              <a:t/>
            </a:r>
            <a:endParaRPr sz="1800"/>
          </a:p>
        </p:txBody>
      </p:sp>
      <p:pic>
        <p:nvPicPr>
          <p:cNvPr id="560" name="Google Shape;560;p85"/>
          <p:cNvPicPr preferRelativeResize="0"/>
          <p:nvPr/>
        </p:nvPicPr>
        <p:blipFill>
          <a:blip r:embed="rId3">
            <a:alphaModFix/>
          </a:blip>
          <a:stretch>
            <a:fillRect/>
          </a:stretch>
        </p:blipFill>
        <p:spPr>
          <a:xfrm>
            <a:off x="4290475" y="601300"/>
            <a:ext cx="4625810" cy="4114624"/>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4" name="Shape 564"/>
        <p:cNvGrpSpPr/>
        <p:nvPr/>
      </p:nvGrpSpPr>
      <p:grpSpPr>
        <a:xfrm>
          <a:off x="0" y="0"/>
          <a:ext cx="0" cy="0"/>
          <a:chOff x="0" y="0"/>
          <a:chExt cx="0" cy="0"/>
        </a:xfrm>
      </p:grpSpPr>
      <p:sp>
        <p:nvSpPr>
          <p:cNvPr id="565" name="Google Shape;565;p86"/>
          <p:cNvSpPr txBox="1"/>
          <p:nvPr>
            <p:ph idx="4294967295" type="title"/>
          </p:nvPr>
        </p:nvSpPr>
        <p:spPr>
          <a:xfrm>
            <a:off x="311700" y="129775"/>
            <a:ext cx="8520600" cy="594300"/>
          </a:xfrm>
          <a:prstGeom prst="rect">
            <a:avLst/>
          </a:prstGeom>
          <a:noFill/>
          <a:ln>
            <a:noFill/>
          </a:ln>
        </p:spPr>
        <p:txBody>
          <a:bodyPr anchorCtr="0" anchor="t" bIns="34275" lIns="91425" spcFirstLastPara="1" rIns="91425" wrap="square" tIns="34275">
            <a:noAutofit/>
          </a:bodyPr>
          <a:lstStyle/>
          <a:p>
            <a:pPr indent="0" lvl="0" marL="0" marR="0" rtl="0" algn="l">
              <a:lnSpc>
                <a:spcPct val="100000"/>
              </a:lnSpc>
              <a:spcBef>
                <a:spcPts val="0"/>
              </a:spcBef>
              <a:spcAft>
                <a:spcPts val="0"/>
              </a:spcAft>
              <a:buClr>
                <a:schemeClr val="dk1"/>
              </a:buClr>
              <a:buFont typeface="Noto Sans Symbols"/>
              <a:buNone/>
            </a:pPr>
            <a:r>
              <a:rPr b="0" i="0" lang="en" sz="3000" u="none" cap="none" strike="noStrike">
                <a:solidFill>
                  <a:schemeClr val="dk1"/>
                </a:solidFill>
                <a:latin typeface="Arial"/>
                <a:ea typeface="Arial"/>
                <a:cs typeface="Arial"/>
                <a:sym typeface="Arial"/>
              </a:rPr>
              <a:t>Human Population</a:t>
            </a:r>
            <a:endParaRPr/>
          </a:p>
        </p:txBody>
      </p:sp>
      <p:sp>
        <p:nvSpPr>
          <p:cNvPr id="566" name="Google Shape;566;p86"/>
          <p:cNvSpPr txBox="1"/>
          <p:nvPr>
            <p:ph idx="4294967295" type="body"/>
          </p:nvPr>
        </p:nvSpPr>
        <p:spPr>
          <a:xfrm>
            <a:off x="642075" y="778700"/>
            <a:ext cx="8326500" cy="3964200"/>
          </a:xfrm>
          <a:prstGeom prst="rect">
            <a:avLst/>
          </a:prstGeom>
          <a:noFill/>
          <a:ln>
            <a:noFill/>
          </a:ln>
        </p:spPr>
        <p:txBody>
          <a:bodyPr anchorCtr="0" anchor="t" bIns="34275" lIns="91425" spcFirstLastPara="1" rIns="91425" wrap="square" tIns="34275">
            <a:noAutofit/>
          </a:bodyPr>
          <a:lstStyle/>
          <a:p>
            <a:pPr indent="0" lvl="0" marL="0" marR="0" rtl="0" algn="l">
              <a:lnSpc>
                <a:spcPct val="90000"/>
              </a:lnSpc>
              <a:spcBef>
                <a:spcPts val="0"/>
              </a:spcBef>
              <a:spcAft>
                <a:spcPts val="0"/>
              </a:spcAft>
              <a:buClr>
                <a:srgbClr val="93A299"/>
              </a:buClr>
              <a:buSzPts val="1530"/>
              <a:buFont typeface="Arial"/>
              <a:buChar char="●"/>
            </a:pPr>
            <a:r>
              <a:rPr b="0" i="0" lang="en" sz="1800" u="none" cap="none" strike="noStrike">
                <a:solidFill>
                  <a:srgbClr val="000000"/>
                </a:solidFill>
                <a:latin typeface="Arial"/>
                <a:ea typeface="Arial"/>
                <a:cs typeface="Arial"/>
                <a:sym typeface="Arial"/>
              </a:rPr>
              <a:t>I = P x A x T</a:t>
            </a:r>
            <a:endParaRPr/>
          </a:p>
          <a:p>
            <a:pPr indent="-97155" lvl="2" marL="0" marR="0" rtl="0" algn="l">
              <a:lnSpc>
                <a:spcPct val="90000"/>
              </a:lnSpc>
              <a:spcBef>
                <a:spcPts val="0"/>
              </a:spcBef>
              <a:spcAft>
                <a:spcPts val="0"/>
              </a:spcAft>
              <a:buClr>
                <a:srgbClr val="93A299"/>
              </a:buClr>
              <a:buSzPts val="1530"/>
              <a:buFont typeface="Arial"/>
              <a:buChar char="■"/>
            </a:pPr>
            <a:r>
              <a:rPr b="0" i="0" lang="en" sz="1500" u="none" cap="none" strike="noStrike">
                <a:solidFill>
                  <a:srgbClr val="000000"/>
                </a:solidFill>
                <a:latin typeface="Arial"/>
                <a:ea typeface="Arial"/>
                <a:cs typeface="Arial"/>
                <a:sym typeface="Arial"/>
              </a:rPr>
              <a:t>I = Impact; P = Population; A = Affluence; T = Technology</a:t>
            </a:r>
            <a:endParaRPr/>
          </a:p>
          <a:p>
            <a:pPr indent="0" lvl="0" marL="0" marR="0" rtl="0" algn="l">
              <a:lnSpc>
                <a:spcPct val="90000"/>
              </a:lnSpc>
              <a:spcBef>
                <a:spcPts val="359"/>
              </a:spcBef>
              <a:spcAft>
                <a:spcPts val="0"/>
              </a:spcAft>
              <a:buClr>
                <a:srgbClr val="93A299"/>
              </a:buClr>
              <a:buSzPts val="1530"/>
              <a:buFont typeface="Arial"/>
              <a:buChar char="●"/>
            </a:pPr>
            <a:r>
              <a:rPr lang="en">
                <a:solidFill>
                  <a:srgbClr val="000000"/>
                </a:solidFill>
              </a:rPr>
              <a:t>“Affluence Bomb” -- even if P stabilizes, rising A could lead to increased I </a:t>
            </a:r>
            <a:br>
              <a:rPr lang="en">
                <a:solidFill>
                  <a:srgbClr val="000000"/>
                </a:solidFill>
              </a:rPr>
            </a:br>
            <a:r>
              <a:rPr lang="en">
                <a:solidFill>
                  <a:srgbClr val="000000"/>
                </a:solidFill>
              </a:rPr>
              <a:t>             unless we focus upon sustainable development.</a:t>
            </a:r>
            <a:endParaRPr>
              <a:solidFill>
                <a:srgbClr val="000000"/>
              </a:solidFill>
            </a:endParaRPr>
          </a:p>
          <a:p>
            <a:pPr indent="0" lvl="0" marL="0" marR="0" rtl="0" algn="l">
              <a:lnSpc>
                <a:spcPct val="90000"/>
              </a:lnSpc>
              <a:spcBef>
                <a:spcPts val="359"/>
              </a:spcBef>
              <a:spcAft>
                <a:spcPts val="0"/>
              </a:spcAft>
              <a:buClr>
                <a:srgbClr val="93A299"/>
              </a:buClr>
              <a:buSzPts val="1530"/>
              <a:buFont typeface="Arial"/>
              <a:buChar char="●"/>
            </a:pPr>
            <a:r>
              <a:rPr b="0" i="0" lang="en" sz="1800" u="none" cap="none" strike="noStrike">
                <a:solidFill>
                  <a:srgbClr val="000000"/>
                </a:solidFill>
                <a:latin typeface="Arial"/>
                <a:ea typeface="Arial"/>
                <a:cs typeface="Arial"/>
                <a:sym typeface="Arial"/>
              </a:rPr>
              <a:t>Rate of change = [b-d] + [i-e]</a:t>
            </a:r>
            <a:endParaRPr/>
          </a:p>
          <a:p>
            <a:pPr indent="-97155" lvl="2" marL="0" marR="0" rtl="0" algn="l">
              <a:lnSpc>
                <a:spcPct val="90000"/>
              </a:lnSpc>
              <a:spcBef>
                <a:spcPts val="359"/>
              </a:spcBef>
              <a:spcAft>
                <a:spcPts val="0"/>
              </a:spcAft>
              <a:buClr>
                <a:srgbClr val="93A299"/>
              </a:buClr>
              <a:buSzPts val="1530"/>
              <a:buFont typeface="Arial"/>
              <a:buChar char="■"/>
            </a:pPr>
            <a:r>
              <a:rPr b="0" i="0" lang="en" sz="1800" u="none" cap="none" strike="noStrike">
                <a:solidFill>
                  <a:srgbClr val="000000"/>
                </a:solidFill>
                <a:latin typeface="Arial"/>
                <a:ea typeface="Arial"/>
                <a:cs typeface="Arial"/>
                <a:sym typeface="Arial"/>
              </a:rPr>
              <a:t>US population = 3</a:t>
            </a:r>
            <a:r>
              <a:rPr lang="en" sz="1800">
                <a:solidFill>
                  <a:srgbClr val="000000"/>
                </a:solidFill>
              </a:rPr>
              <a:t>1</a:t>
            </a:r>
            <a:r>
              <a:rPr b="0" i="0" lang="en" sz="1800" u="none" cap="none" strike="noStrike">
                <a:solidFill>
                  <a:srgbClr val="000000"/>
                </a:solidFill>
                <a:latin typeface="Arial"/>
                <a:ea typeface="Arial"/>
                <a:cs typeface="Arial"/>
                <a:sym typeface="Arial"/>
              </a:rPr>
              <a:t>0 million</a:t>
            </a:r>
            <a:r>
              <a:rPr lang="en"/>
              <a:t> &amp; </a:t>
            </a:r>
            <a:r>
              <a:rPr b="0" i="0" lang="en" sz="1800" u="none" cap="none" strike="noStrike">
                <a:solidFill>
                  <a:srgbClr val="000000"/>
                </a:solidFill>
                <a:latin typeface="Arial"/>
                <a:ea typeface="Arial"/>
                <a:cs typeface="Arial"/>
                <a:sym typeface="Arial"/>
              </a:rPr>
              <a:t>World population = 7.2 billion</a:t>
            </a:r>
            <a:endParaRPr/>
          </a:p>
          <a:p>
            <a:pPr indent="0" lvl="0" marL="0" marR="0" rtl="0" algn="l">
              <a:lnSpc>
                <a:spcPct val="90000"/>
              </a:lnSpc>
              <a:spcBef>
                <a:spcPts val="359"/>
              </a:spcBef>
              <a:spcAft>
                <a:spcPts val="0"/>
              </a:spcAft>
              <a:buClr>
                <a:srgbClr val="93A299"/>
              </a:buClr>
              <a:buSzPts val="1530"/>
              <a:buFont typeface="Arial"/>
              <a:buChar char="●"/>
            </a:pPr>
            <a:r>
              <a:rPr b="0" i="0" lang="en" sz="1800" u="none" cap="none" strike="noStrike">
                <a:solidFill>
                  <a:srgbClr val="000000"/>
                </a:solidFill>
                <a:latin typeface="Arial"/>
                <a:ea typeface="Arial"/>
                <a:cs typeface="Arial"/>
                <a:sym typeface="Arial"/>
              </a:rPr>
              <a:t>Rule of 70 = 70/growth rate = number of years population will double</a:t>
            </a:r>
            <a:endParaRPr/>
          </a:p>
          <a:p>
            <a:pPr indent="0" lvl="0" marL="0" marR="0" rtl="0" algn="l">
              <a:lnSpc>
                <a:spcPct val="90000"/>
              </a:lnSpc>
              <a:spcBef>
                <a:spcPts val="359"/>
              </a:spcBef>
              <a:spcAft>
                <a:spcPts val="0"/>
              </a:spcAft>
              <a:buClr>
                <a:srgbClr val="93A299"/>
              </a:buClr>
              <a:buSzPts val="1530"/>
              <a:buFont typeface="Arial"/>
              <a:buChar char="●"/>
            </a:pPr>
            <a:r>
              <a:rPr b="0" i="0" lang="en" sz="1800" u="none" cap="none" strike="noStrike">
                <a:solidFill>
                  <a:srgbClr val="000000"/>
                </a:solidFill>
                <a:latin typeface="Arial"/>
                <a:ea typeface="Arial"/>
                <a:cs typeface="Arial"/>
                <a:sym typeface="Arial"/>
              </a:rPr>
              <a:t>Total Fertility vs. Replacement Level Fertility</a:t>
            </a:r>
            <a:endParaRPr/>
          </a:p>
          <a:p>
            <a:pPr indent="-80962" lvl="2" marL="0" marR="0" rtl="0" algn="l">
              <a:lnSpc>
                <a:spcPct val="90000"/>
              </a:lnSpc>
              <a:spcBef>
                <a:spcPts val="300"/>
              </a:spcBef>
              <a:spcAft>
                <a:spcPts val="0"/>
              </a:spcAft>
              <a:buClr>
                <a:srgbClr val="93A299"/>
              </a:buClr>
              <a:buSzPts val="1275"/>
              <a:buFont typeface="Arial"/>
              <a:buChar char="■"/>
            </a:pPr>
            <a:r>
              <a:rPr b="0" i="0" lang="en" sz="1500" u="none" cap="none" strike="noStrike">
                <a:solidFill>
                  <a:srgbClr val="000000"/>
                </a:solidFill>
                <a:latin typeface="Arial"/>
                <a:ea typeface="Arial"/>
                <a:cs typeface="Arial"/>
                <a:sym typeface="Arial"/>
              </a:rPr>
              <a:t>Total Fertility = av</a:t>
            </a:r>
            <a:r>
              <a:rPr lang="en" sz="1500">
                <a:solidFill>
                  <a:srgbClr val="000000"/>
                </a:solidFill>
              </a:rPr>
              <a:t>g.</a:t>
            </a:r>
            <a:r>
              <a:rPr b="0" i="0" lang="en" sz="1500" u="none" cap="none" strike="noStrike">
                <a:solidFill>
                  <a:srgbClr val="000000"/>
                </a:solidFill>
                <a:latin typeface="Arial"/>
                <a:ea typeface="Arial"/>
                <a:cs typeface="Arial"/>
                <a:sym typeface="Arial"/>
              </a:rPr>
              <a:t> # children per woman</a:t>
            </a:r>
            <a:endParaRPr/>
          </a:p>
          <a:p>
            <a:pPr indent="-80962" lvl="2" marL="0" marR="0" rtl="0" algn="l">
              <a:lnSpc>
                <a:spcPct val="90000"/>
              </a:lnSpc>
              <a:spcBef>
                <a:spcPts val="300"/>
              </a:spcBef>
              <a:spcAft>
                <a:spcPts val="0"/>
              </a:spcAft>
              <a:buClr>
                <a:srgbClr val="93A299"/>
              </a:buClr>
              <a:buSzPts val="1275"/>
              <a:buFont typeface="Arial"/>
              <a:buChar char="■"/>
            </a:pPr>
            <a:r>
              <a:rPr b="0" i="0" lang="en" sz="1500" u="none" cap="none" strike="noStrike">
                <a:solidFill>
                  <a:srgbClr val="000000"/>
                </a:solidFill>
                <a:latin typeface="Arial"/>
                <a:ea typeface="Arial"/>
                <a:cs typeface="Arial"/>
                <a:sym typeface="Arial"/>
              </a:rPr>
              <a:t>RLF = av</a:t>
            </a:r>
            <a:r>
              <a:rPr lang="en" sz="1500">
                <a:solidFill>
                  <a:srgbClr val="000000"/>
                </a:solidFill>
              </a:rPr>
              <a:t>g.</a:t>
            </a:r>
            <a:r>
              <a:rPr b="0" i="0" lang="en" sz="1500" u="none" cap="none" strike="noStrike">
                <a:solidFill>
                  <a:srgbClr val="000000"/>
                </a:solidFill>
                <a:latin typeface="Arial"/>
                <a:ea typeface="Arial"/>
                <a:cs typeface="Arial"/>
                <a:sym typeface="Arial"/>
              </a:rPr>
              <a:t> # children per woman needed for zero population growth</a:t>
            </a:r>
            <a:endParaRPr/>
          </a:p>
          <a:p>
            <a:pPr indent="0" lvl="0" marL="0" marR="0" rtl="0" algn="l">
              <a:lnSpc>
                <a:spcPct val="90000"/>
              </a:lnSpc>
              <a:spcBef>
                <a:spcPts val="359"/>
              </a:spcBef>
              <a:spcAft>
                <a:spcPts val="0"/>
              </a:spcAft>
              <a:buClr>
                <a:srgbClr val="93A299"/>
              </a:buClr>
              <a:buSzPts val="1530"/>
              <a:buFont typeface="Arial"/>
              <a:buChar char="●"/>
            </a:pPr>
            <a:r>
              <a:rPr b="0" i="0" lang="en" sz="1800" u="none" cap="none" strike="noStrike">
                <a:solidFill>
                  <a:srgbClr val="000000"/>
                </a:solidFill>
                <a:latin typeface="Arial"/>
                <a:ea typeface="Arial"/>
                <a:cs typeface="Arial"/>
                <a:sym typeface="Arial"/>
              </a:rPr>
              <a:t>Strategies to reduce population growth?</a:t>
            </a:r>
            <a:endParaRPr/>
          </a:p>
          <a:p>
            <a:pPr indent="-80962" lvl="2" marL="0" marR="0" rtl="0" algn="l">
              <a:lnSpc>
                <a:spcPct val="90000"/>
              </a:lnSpc>
              <a:spcBef>
                <a:spcPts val="300"/>
              </a:spcBef>
              <a:spcAft>
                <a:spcPts val="0"/>
              </a:spcAft>
              <a:buClr>
                <a:srgbClr val="93A299"/>
              </a:buClr>
              <a:buSzPts val="1275"/>
              <a:buFont typeface="Arial"/>
              <a:buChar char="■"/>
            </a:pPr>
            <a:r>
              <a:rPr b="0" i="0" lang="en" sz="1500" u="none" cap="none" strike="noStrike">
                <a:solidFill>
                  <a:srgbClr val="000000"/>
                </a:solidFill>
                <a:latin typeface="Arial"/>
                <a:ea typeface="Arial"/>
                <a:cs typeface="Arial"/>
                <a:sym typeface="Arial"/>
              </a:rPr>
              <a:t>Educate/empower women</a:t>
            </a:r>
            <a:endParaRPr/>
          </a:p>
          <a:p>
            <a:pPr indent="-80962" lvl="2" marL="0" marR="0" rtl="0" algn="l">
              <a:lnSpc>
                <a:spcPct val="90000"/>
              </a:lnSpc>
              <a:spcBef>
                <a:spcPts val="300"/>
              </a:spcBef>
              <a:spcAft>
                <a:spcPts val="0"/>
              </a:spcAft>
              <a:buClr>
                <a:srgbClr val="93A299"/>
              </a:buClr>
              <a:buSzPts val="1275"/>
              <a:buFont typeface="Arial"/>
              <a:buChar char="■"/>
            </a:pPr>
            <a:r>
              <a:rPr b="0" i="0" lang="en" sz="1500" u="none" cap="none" strike="noStrike">
                <a:solidFill>
                  <a:srgbClr val="000000"/>
                </a:solidFill>
                <a:latin typeface="Arial"/>
                <a:ea typeface="Arial"/>
                <a:cs typeface="Arial"/>
                <a:sym typeface="Arial"/>
              </a:rPr>
              <a:t>Decrease poverty</a:t>
            </a:r>
            <a:endParaRPr/>
          </a:p>
          <a:p>
            <a:pPr indent="-80962" lvl="2" marL="0" marR="0" rtl="0" algn="l">
              <a:lnSpc>
                <a:spcPct val="90000"/>
              </a:lnSpc>
              <a:spcBef>
                <a:spcPts val="300"/>
              </a:spcBef>
              <a:spcAft>
                <a:spcPts val="0"/>
              </a:spcAft>
              <a:buClr>
                <a:srgbClr val="93A299"/>
              </a:buClr>
              <a:buSzPts val="1275"/>
              <a:buFont typeface="Arial"/>
              <a:buChar char="■"/>
            </a:pPr>
            <a:r>
              <a:rPr b="0" i="0" lang="en" sz="1500" u="none" cap="none" strike="noStrike">
                <a:solidFill>
                  <a:srgbClr val="000000"/>
                </a:solidFill>
                <a:latin typeface="Arial"/>
                <a:ea typeface="Arial"/>
                <a:cs typeface="Arial"/>
                <a:sym typeface="Arial"/>
              </a:rPr>
              <a:t>Access to family planning</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CCCCCC"/>
        </a:solidFill>
      </p:bgPr>
    </p:bg>
    <p:spTree>
      <p:nvGrpSpPr>
        <p:cNvPr id="570" name="Shape 570"/>
        <p:cNvGrpSpPr/>
        <p:nvPr/>
      </p:nvGrpSpPr>
      <p:grpSpPr>
        <a:xfrm>
          <a:off x="0" y="0"/>
          <a:ext cx="0" cy="0"/>
          <a:chOff x="0" y="0"/>
          <a:chExt cx="0" cy="0"/>
        </a:xfrm>
      </p:grpSpPr>
      <p:sp>
        <p:nvSpPr>
          <p:cNvPr id="571" name="Google Shape;571;p8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following topics have already been tested on, but are good to know… </a:t>
            </a:r>
            <a:endParaRPr/>
          </a:p>
          <a:p>
            <a:pPr indent="0" lvl="0" marL="0" rtl="0" algn="l">
              <a:spcBef>
                <a:spcPts val="0"/>
              </a:spcBef>
              <a:spcAft>
                <a:spcPts val="0"/>
              </a:spcAft>
              <a:buNone/>
            </a:pPr>
            <a:r>
              <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5" name="Shape 575"/>
        <p:cNvGrpSpPr/>
        <p:nvPr/>
      </p:nvGrpSpPr>
      <p:grpSpPr>
        <a:xfrm>
          <a:off x="0" y="0"/>
          <a:ext cx="0" cy="0"/>
          <a:chOff x="0" y="0"/>
          <a:chExt cx="0" cy="0"/>
        </a:xfrm>
      </p:grpSpPr>
      <p:sp>
        <p:nvSpPr>
          <p:cNvPr id="576" name="Google Shape;576;p88"/>
          <p:cNvSpPr txBox="1"/>
          <p:nvPr>
            <p:ph type="title"/>
          </p:nvPr>
        </p:nvSpPr>
        <p:spPr>
          <a:xfrm>
            <a:off x="380999" y="1"/>
            <a:ext cx="7068000" cy="62850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chemeClr val="lt1"/>
              </a:buClr>
              <a:buFont typeface="Calibri"/>
              <a:buNone/>
            </a:pPr>
            <a:r>
              <a:rPr b="0" i="0" lang="en" sz="2800" u="none" cap="none" strike="noStrike">
                <a:solidFill>
                  <a:schemeClr val="lt1"/>
                </a:solidFill>
                <a:latin typeface="Calibri"/>
                <a:ea typeface="Calibri"/>
                <a:cs typeface="Calibri"/>
                <a:sym typeface="Calibri"/>
              </a:rPr>
              <a:t>Possible FRQ topics</a:t>
            </a:r>
            <a:endParaRPr b="0" i="0" sz="2800" u="none" cap="none" strike="noStrike">
              <a:solidFill>
                <a:schemeClr val="lt1"/>
              </a:solidFill>
              <a:latin typeface="Calibri"/>
              <a:ea typeface="Calibri"/>
              <a:cs typeface="Calibri"/>
              <a:sym typeface="Calibri"/>
            </a:endParaRPr>
          </a:p>
        </p:txBody>
      </p:sp>
      <p:sp>
        <p:nvSpPr>
          <p:cNvPr id="577" name="Google Shape;577;p88"/>
          <p:cNvSpPr txBox="1"/>
          <p:nvPr>
            <p:ph idx="1" type="body"/>
          </p:nvPr>
        </p:nvSpPr>
        <p:spPr>
          <a:xfrm>
            <a:off x="0" y="742950"/>
            <a:ext cx="4495800" cy="34929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rgbClr val="464646"/>
              </a:buClr>
              <a:buSzPts val="2800"/>
              <a:buFont typeface="Arial"/>
              <a:buChar char="•"/>
            </a:pPr>
            <a:r>
              <a:rPr b="0" i="0" lang="en" sz="2800" u="none" cap="none" strike="noStrike">
                <a:solidFill>
                  <a:srgbClr val="464646"/>
                </a:solidFill>
                <a:latin typeface="Calibri"/>
                <a:ea typeface="Calibri"/>
                <a:cs typeface="Calibri"/>
                <a:sym typeface="Calibri"/>
              </a:rPr>
              <a:t>Humans – rising affluence in China and India</a:t>
            </a:r>
            <a:endParaRPr/>
          </a:p>
          <a:p>
            <a:pPr indent="-285750" lvl="1" marL="742950" marR="0" rtl="0" algn="l">
              <a:spcBef>
                <a:spcPts val="480"/>
              </a:spcBef>
              <a:spcAft>
                <a:spcPts val="0"/>
              </a:spcAft>
              <a:buClr>
                <a:srgbClr val="464646"/>
              </a:buClr>
              <a:buSzPts val="2400"/>
              <a:buFont typeface="Arial"/>
              <a:buChar char="–"/>
            </a:pPr>
            <a:r>
              <a:rPr b="0" i="0" lang="en" sz="2400" u="none" cap="none" strike="noStrike">
                <a:solidFill>
                  <a:srgbClr val="464646"/>
                </a:solidFill>
                <a:latin typeface="Calibri"/>
                <a:ea typeface="Calibri"/>
                <a:cs typeface="Calibri"/>
                <a:sym typeface="Calibri"/>
              </a:rPr>
              <a:t>Demographic transition</a:t>
            </a:r>
            <a:endParaRPr/>
          </a:p>
          <a:p>
            <a:pPr indent="-285750" lvl="1" marL="742950" marR="0" rtl="0" algn="l">
              <a:spcBef>
                <a:spcPts val="480"/>
              </a:spcBef>
              <a:spcAft>
                <a:spcPts val="0"/>
              </a:spcAft>
              <a:buClr>
                <a:srgbClr val="464646"/>
              </a:buClr>
              <a:buSzPts val="2400"/>
              <a:buFont typeface="Arial"/>
              <a:buChar char="–"/>
            </a:pPr>
            <a:r>
              <a:rPr b="0" i="0" lang="en" sz="2400" u="none" cap="none" strike="noStrike">
                <a:solidFill>
                  <a:srgbClr val="464646"/>
                </a:solidFill>
                <a:latin typeface="Calibri"/>
                <a:ea typeface="Calibri"/>
                <a:cs typeface="Calibri"/>
                <a:sym typeface="Calibri"/>
              </a:rPr>
              <a:t>I = PxAxT</a:t>
            </a:r>
            <a:endParaRPr b="0" i="0" sz="2400" u="none" cap="none" strike="noStrike">
              <a:solidFill>
                <a:srgbClr val="464646"/>
              </a:solidFill>
              <a:latin typeface="Calibri"/>
              <a:ea typeface="Calibri"/>
              <a:cs typeface="Calibri"/>
              <a:sym typeface="Calibri"/>
            </a:endParaRPr>
          </a:p>
          <a:p>
            <a:pPr indent="-285750" lvl="1" marL="742950" marR="0" rtl="0" algn="l">
              <a:spcBef>
                <a:spcPts val="480"/>
              </a:spcBef>
              <a:spcAft>
                <a:spcPts val="0"/>
              </a:spcAft>
              <a:buClr>
                <a:srgbClr val="464646"/>
              </a:buClr>
              <a:buSzPts val="2400"/>
              <a:buFont typeface="Arial"/>
              <a:buChar char="–"/>
            </a:pPr>
            <a:r>
              <a:rPr b="0" i="0" lang="en" sz="2400" u="none" cap="none" strike="noStrike">
                <a:solidFill>
                  <a:srgbClr val="464646"/>
                </a:solidFill>
                <a:latin typeface="Calibri"/>
                <a:ea typeface="Calibri"/>
                <a:cs typeface="Calibri"/>
                <a:sym typeface="Calibri"/>
              </a:rPr>
              <a:t>Influence, population size, affluence, technology</a:t>
            </a:r>
            <a:endParaRPr/>
          </a:p>
          <a:p>
            <a:pPr indent="-285750" lvl="1" marL="742950" marR="0" rtl="0" algn="l">
              <a:spcBef>
                <a:spcPts val="480"/>
              </a:spcBef>
              <a:spcAft>
                <a:spcPts val="0"/>
              </a:spcAft>
              <a:buClr>
                <a:srgbClr val="464646"/>
              </a:buClr>
              <a:buSzPts val="2400"/>
              <a:buFont typeface="Arial"/>
              <a:buChar char="–"/>
            </a:pPr>
            <a:r>
              <a:rPr b="0" i="0" lang="en" sz="2400" u="none" cap="none" strike="noStrike">
                <a:solidFill>
                  <a:srgbClr val="464646"/>
                </a:solidFill>
                <a:latin typeface="Calibri"/>
                <a:ea typeface="Calibri"/>
                <a:cs typeface="Calibri"/>
                <a:sym typeface="Calibri"/>
              </a:rPr>
              <a:t>Footprint</a:t>
            </a:r>
            <a:endParaRPr/>
          </a:p>
          <a:p>
            <a:pPr indent="-285750" lvl="1" marL="742950" marR="0" rtl="0" algn="l">
              <a:spcBef>
                <a:spcPts val="480"/>
              </a:spcBef>
              <a:spcAft>
                <a:spcPts val="1600"/>
              </a:spcAft>
              <a:buClr>
                <a:srgbClr val="464646"/>
              </a:buClr>
              <a:buSzPts val="2400"/>
              <a:buFont typeface="Arial"/>
              <a:buChar char="–"/>
            </a:pPr>
            <a:r>
              <a:rPr b="0" i="0" lang="en" sz="2400" u="none" cap="none" strike="noStrike">
                <a:solidFill>
                  <a:srgbClr val="464646"/>
                </a:solidFill>
                <a:latin typeface="Calibri"/>
                <a:ea typeface="Calibri"/>
                <a:cs typeface="Calibri"/>
                <a:sym typeface="Calibri"/>
              </a:rPr>
              <a:t>Solutions? </a:t>
            </a:r>
            <a:endParaRPr b="0" i="0" sz="2400" u="none" cap="none" strike="noStrike">
              <a:solidFill>
                <a:srgbClr val="464646"/>
              </a:solidFill>
              <a:latin typeface="Calibri"/>
              <a:ea typeface="Calibri"/>
              <a:cs typeface="Calibri"/>
              <a:sym typeface="Calibri"/>
            </a:endParaRPr>
          </a:p>
        </p:txBody>
      </p:sp>
      <p:pic>
        <p:nvPicPr>
          <p:cNvPr id="578" name="Google Shape;578;p88"/>
          <p:cNvPicPr preferRelativeResize="0"/>
          <p:nvPr/>
        </p:nvPicPr>
        <p:blipFill rotWithShape="1">
          <a:blip r:embed="rId3">
            <a:alphaModFix/>
          </a:blip>
          <a:srcRect b="0" l="0" r="0" t="0"/>
          <a:stretch/>
        </p:blipFill>
        <p:spPr>
          <a:xfrm>
            <a:off x="4256314" y="514350"/>
            <a:ext cx="4506600" cy="1314600"/>
          </a:xfrm>
          <a:prstGeom prst="rect">
            <a:avLst/>
          </a:prstGeom>
          <a:noFill/>
          <a:ln>
            <a:noFill/>
          </a:ln>
        </p:spPr>
      </p:pic>
      <p:pic>
        <p:nvPicPr>
          <p:cNvPr id="579" name="Google Shape;579;p88"/>
          <p:cNvPicPr preferRelativeResize="0"/>
          <p:nvPr/>
        </p:nvPicPr>
        <p:blipFill rotWithShape="1">
          <a:blip r:embed="rId4">
            <a:alphaModFix/>
          </a:blip>
          <a:srcRect b="0" l="0" r="0" t="0"/>
          <a:stretch/>
        </p:blipFill>
        <p:spPr>
          <a:xfrm>
            <a:off x="4711366" y="2457450"/>
            <a:ext cx="4381500" cy="2589900"/>
          </a:xfrm>
          <a:prstGeom prst="rect">
            <a:avLst/>
          </a:prstGeom>
          <a:noFill/>
          <a:ln>
            <a:noFill/>
          </a:ln>
        </p:spPr>
      </p:pic>
      <p:pic>
        <p:nvPicPr>
          <p:cNvPr id="580" name="Google Shape;580;p88"/>
          <p:cNvPicPr preferRelativeResize="0"/>
          <p:nvPr>
            <p:ph idx="2" type="body"/>
          </p:nvPr>
        </p:nvPicPr>
        <p:blipFill rotWithShape="1">
          <a:blip r:embed="rId5">
            <a:alphaModFix/>
          </a:blip>
          <a:srcRect b="0" l="0" r="0" t="0"/>
          <a:stretch/>
        </p:blipFill>
        <p:spPr>
          <a:xfrm>
            <a:off x="2117125" y="3711725"/>
            <a:ext cx="2544600" cy="1282500"/>
          </a:xfrm>
          <a:prstGeom prst="rect">
            <a:avLst/>
          </a:prstGeom>
          <a:noFill/>
          <a:ln>
            <a:noFill/>
          </a:ln>
        </p:spPr>
      </p:pic>
      <p:sp>
        <p:nvSpPr>
          <p:cNvPr id="581" name="Google Shape;581;p88"/>
          <p:cNvSpPr txBox="1"/>
          <p:nvPr/>
        </p:nvSpPr>
        <p:spPr>
          <a:xfrm rot="1724466">
            <a:off x="1285886" y="1548663"/>
            <a:ext cx="7413081" cy="2429175"/>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800" u="sng">
                <a:solidFill>
                  <a:schemeClr val="hlink"/>
                </a:solidFill>
                <a:highlight>
                  <a:srgbClr val="00FF00"/>
                </a:highlight>
                <a:latin typeface="Delius Unicase"/>
                <a:ea typeface="Delius Unicase"/>
                <a:cs typeface="Delius Unicase"/>
                <a:sym typeface="Delius Unicase"/>
                <a:hlinkClick r:id="rId6"/>
              </a:rPr>
              <a:t>HUman Pop on 2017 about TFR</a:t>
            </a:r>
            <a:r>
              <a:rPr lang="en" sz="4800">
                <a:highlight>
                  <a:srgbClr val="00FF00"/>
                </a:highlight>
                <a:latin typeface="Delius Unicase"/>
                <a:ea typeface="Delius Unicase"/>
                <a:cs typeface="Delius Unicase"/>
                <a:sym typeface="Delius Unicase"/>
              </a:rPr>
              <a:t> </a:t>
            </a:r>
            <a:endParaRPr sz="4800">
              <a:highlight>
                <a:srgbClr val="00FF00"/>
              </a:highlight>
              <a:latin typeface="Delius Unicase"/>
              <a:ea typeface="Delius Unicase"/>
              <a:cs typeface="Delius Unicase"/>
              <a:sym typeface="Delius Unicase"/>
            </a:endParaRPr>
          </a:p>
        </p:txBody>
      </p:sp>
    </p:spTree>
  </p:cSld>
  <p:clrMapOvr>
    <a:masterClrMapping/>
  </p:clrMapOvr>
  <p:transition spd="slow">
    <p:fade thruBlk="1"/>
  </p:transition>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5" name="Shape 585"/>
        <p:cNvGrpSpPr/>
        <p:nvPr/>
      </p:nvGrpSpPr>
      <p:grpSpPr>
        <a:xfrm>
          <a:off x="0" y="0"/>
          <a:ext cx="0" cy="0"/>
          <a:chOff x="0" y="0"/>
          <a:chExt cx="0" cy="0"/>
        </a:xfrm>
      </p:grpSpPr>
      <p:sp>
        <p:nvSpPr>
          <p:cNvPr id="586" name="Google Shape;586;p89"/>
          <p:cNvSpPr txBox="1"/>
          <p:nvPr>
            <p:ph type="title"/>
          </p:nvPr>
        </p:nvSpPr>
        <p:spPr>
          <a:xfrm>
            <a:off x="225475" y="193600"/>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Font typeface="Arial"/>
              <a:buNone/>
            </a:pPr>
            <a:r>
              <a:rPr b="0" i="0" lang="en" sz="2800" u="none" cap="none" strike="noStrike">
                <a:solidFill>
                  <a:schemeClr val="dk1"/>
                </a:solidFill>
                <a:latin typeface="Arial"/>
                <a:ea typeface="Arial"/>
                <a:cs typeface="Arial"/>
                <a:sym typeface="Arial"/>
              </a:rPr>
              <a:t>World Population Hits 7 Billion </a:t>
            </a:r>
            <a:endParaRPr/>
          </a:p>
        </p:txBody>
      </p:sp>
      <p:pic>
        <p:nvPicPr>
          <p:cNvPr id="587" name="Google Shape;587;p89"/>
          <p:cNvPicPr preferRelativeResize="0"/>
          <p:nvPr/>
        </p:nvPicPr>
        <p:blipFill rotWithShape="1">
          <a:blip r:embed="rId3">
            <a:alphaModFix/>
          </a:blip>
          <a:srcRect b="0" l="0" r="0" t="0"/>
          <a:stretch/>
        </p:blipFill>
        <p:spPr>
          <a:xfrm>
            <a:off x="1372724" y="795050"/>
            <a:ext cx="5752500" cy="4053300"/>
          </a:xfrm>
          <a:prstGeom prst="rect">
            <a:avLst/>
          </a:prstGeom>
          <a:noFill/>
          <a:ln>
            <a:noFill/>
          </a:ln>
        </p:spPr>
      </p:pic>
    </p:spTree>
  </p:cSld>
  <p:clrMapOvr>
    <a:masterClrMapping/>
  </p:clrMapOvr>
  <p:transition spd="slow">
    <p:fade thruBlk="1"/>
  </p:transition>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1" name="Shape 591"/>
        <p:cNvGrpSpPr/>
        <p:nvPr/>
      </p:nvGrpSpPr>
      <p:grpSpPr>
        <a:xfrm>
          <a:off x="0" y="0"/>
          <a:ext cx="0" cy="0"/>
          <a:chOff x="0" y="0"/>
          <a:chExt cx="0" cy="0"/>
        </a:xfrm>
      </p:grpSpPr>
      <p:sp>
        <p:nvSpPr>
          <p:cNvPr id="592" name="Google Shape;592;p90"/>
          <p:cNvSpPr txBox="1"/>
          <p:nvPr>
            <p:ph type="title"/>
          </p:nvPr>
        </p:nvSpPr>
        <p:spPr>
          <a:xfrm>
            <a:off x="380999" y="1"/>
            <a:ext cx="7068000" cy="62850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chemeClr val="lt1"/>
              </a:buClr>
              <a:buFont typeface="Calibri"/>
              <a:buNone/>
            </a:pPr>
            <a:r>
              <a:rPr b="0" i="0" lang="en" sz="2800" u="none" cap="none" strike="noStrike">
                <a:solidFill>
                  <a:schemeClr val="lt1"/>
                </a:solidFill>
                <a:latin typeface="Calibri"/>
                <a:ea typeface="Calibri"/>
                <a:cs typeface="Calibri"/>
                <a:sym typeface="Calibri"/>
              </a:rPr>
              <a:t>Dams/rivers</a:t>
            </a:r>
            <a:endParaRPr b="0" i="0" sz="2800" u="none" cap="none" strike="noStrike">
              <a:solidFill>
                <a:schemeClr val="lt1"/>
              </a:solidFill>
              <a:latin typeface="Calibri"/>
              <a:ea typeface="Calibri"/>
              <a:cs typeface="Calibri"/>
              <a:sym typeface="Calibri"/>
            </a:endParaRPr>
          </a:p>
        </p:txBody>
      </p:sp>
      <p:sp>
        <p:nvSpPr>
          <p:cNvPr id="593" name="Google Shape;593;p90"/>
          <p:cNvSpPr txBox="1"/>
          <p:nvPr>
            <p:ph idx="1" type="body"/>
          </p:nvPr>
        </p:nvSpPr>
        <p:spPr>
          <a:xfrm>
            <a:off x="0" y="628650"/>
            <a:ext cx="4495800" cy="36072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rgbClr val="464646"/>
              </a:buClr>
              <a:buSzPts val="2800"/>
              <a:buFont typeface="Arial"/>
              <a:buChar char="•"/>
            </a:pPr>
            <a:r>
              <a:rPr b="0" i="0" lang="en" sz="2800" u="none" cap="none" strike="noStrike">
                <a:solidFill>
                  <a:srgbClr val="464646"/>
                </a:solidFill>
                <a:latin typeface="Calibri"/>
                <a:ea typeface="Calibri"/>
                <a:cs typeface="Calibri"/>
                <a:sym typeface="Calibri"/>
              </a:rPr>
              <a:t>Three Gorges Dam – largest hydroelectric plant</a:t>
            </a:r>
            <a:endParaRPr/>
          </a:p>
          <a:p>
            <a:pPr indent="-342900" lvl="0" marL="342900" marR="0" rtl="0" algn="l">
              <a:spcBef>
                <a:spcPts val="560"/>
              </a:spcBef>
              <a:spcAft>
                <a:spcPts val="0"/>
              </a:spcAft>
              <a:buClr>
                <a:srgbClr val="464646"/>
              </a:buClr>
              <a:buSzPts val="2800"/>
              <a:buFont typeface="Arial"/>
              <a:buChar char="•"/>
            </a:pPr>
            <a:r>
              <a:rPr b="0" i="0" lang="en" sz="2800" u="none" cap="none" strike="noStrike">
                <a:solidFill>
                  <a:srgbClr val="464646"/>
                </a:solidFill>
                <a:latin typeface="Calibri"/>
                <a:ea typeface="Calibri"/>
                <a:cs typeface="Calibri"/>
                <a:sym typeface="Calibri"/>
              </a:rPr>
              <a:t>Displaced over a million people from their homes</a:t>
            </a:r>
            <a:endParaRPr/>
          </a:p>
          <a:p>
            <a:pPr indent="-342900" lvl="0" marL="342900" marR="0" rtl="0" algn="l">
              <a:spcBef>
                <a:spcPts val="560"/>
              </a:spcBef>
              <a:spcAft>
                <a:spcPts val="0"/>
              </a:spcAft>
              <a:buClr>
                <a:srgbClr val="464646"/>
              </a:buClr>
              <a:buSzPts val="2800"/>
              <a:buFont typeface="Arial"/>
              <a:buChar char="•"/>
            </a:pPr>
            <a:r>
              <a:rPr b="0" i="0" lang="en" sz="2800" u="none" cap="none" strike="noStrike">
                <a:solidFill>
                  <a:srgbClr val="464646"/>
                </a:solidFill>
                <a:latin typeface="Calibri"/>
                <a:ea typeface="Calibri"/>
                <a:cs typeface="Calibri"/>
                <a:sym typeface="Calibri"/>
              </a:rPr>
              <a:t>Erosion of banks of reservoir</a:t>
            </a:r>
            <a:endParaRPr/>
          </a:p>
          <a:p>
            <a:pPr indent="-342900" lvl="0" marL="342900" marR="0" rtl="0" algn="l">
              <a:spcBef>
                <a:spcPts val="560"/>
              </a:spcBef>
              <a:spcAft>
                <a:spcPts val="1600"/>
              </a:spcAft>
              <a:buClr>
                <a:srgbClr val="464646"/>
              </a:buClr>
              <a:buSzPts val="2800"/>
              <a:buFont typeface="Arial"/>
              <a:buChar char="•"/>
            </a:pPr>
            <a:r>
              <a:rPr b="0" i="0" lang="en" sz="2800" u="none" cap="none" strike="noStrike">
                <a:solidFill>
                  <a:srgbClr val="464646"/>
                </a:solidFill>
                <a:latin typeface="Calibri"/>
                <a:ea typeface="Calibri"/>
                <a:cs typeface="Calibri"/>
                <a:sym typeface="Calibri"/>
              </a:rPr>
              <a:t>Provides “clean energy”, water supply</a:t>
            </a:r>
            <a:endParaRPr b="0" i="0" sz="2800" u="none" cap="none" strike="noStrike">
              <a:solidFill>
                <a:srgbClr val="464646"/>
              </a:solidFill>
              <a:latin typeface="Calibri"/>
              <a:ea typeface="Calibri"/>
              <a:cs typeface="Calibri"/>
              <a:sym typeface="Calibri"/>
            </a:endParaRPr>
          </a:p>
        </p:txBody>
      </p:sp>
      <p:pic>
        <p:nvPicPr>
          <p:cNvPr descr="0023ae9897011036923806.jpg" id="594" name="Google Shape;594;p90"/>
          <p:cNvPicPr preferRelativeResize="0"/>
          <p:nvPr>
            <p:ph idx="2" type="body"/>
          </p:nvPr>
        </p:nvPicPr>
        <p:blipFill rotWithShape="1">
          <a:blip r:embed="rId3">
            <a:alphaModFix/>
          </a:blip>
          <a:srcRect b="-393" l="0" r="0" t="-382"/>
          <a:stretch/>
        </p:blipFill>
        <p:spPr>
          <a:xfrm>
            <a:off x="5087309" y="24553"/>
            <a:ext cx="3029100" cy="2979000"/>
          </a:xfrm>
          <a:prstGeom prst="rect">
            <a:avLst/>
          </a:prstGeom>
          <a:noFill/>
          <a:ln>
            <a:noFill/>
          </a:ln>
        </p:spPr>
      </p:pic>
      <p:pic>
        <p:nvPicPr>
          <p:cNvPr descr="ABCGEO-179-E002.jpeg" id="595" name="Google Shape;595;p90"/>
          <p:cNvPicPr preferRelativeResize="0"/>
          <p:nvPr/>
        </p:nvPicPr>
        <p:blipFill rotWithShape="1">
          <a:blip r:embed="rId4">
            <a:alphaModFix/>
          </a:blip>
          <a:srcRect b="0" l="0" r="0" t="0"/>
          <a:stretch/>
        </p:blipFill>
        <p:spPr>
          <a:xfrm>
            <a:off x="4368467" y="3143250"/>
            <a:ext cx="4785600" cy="2018100"/>
          </a:xfrm>
          <a:prstGeom prst="rect">
            <a:avLst/>
          </a:prstGeom>
          <a:noFill/>
          <a:ln>
            <a:noFill/>
          </a:ln>
        </p:spPr>
      </p:pic>
      <p:sp>
        <p:nvSpPr>
          <p:cNvPr id="596" name="Google Shape;596;p90"/>
          <p:cNvSpPr txBox="1"/>
          <p:nvPr/>
        </p:nvSpPr>
        <p:spPr>
          <a:xfrm rot="1125926">
            <a:off x="1080937" y="758811"/>
            <a:ext cx="6661291" cy="3203947"/>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800" u="sng">
                <a:solidFill>
                  <a:schemeClr val="hlink"/>
                </a:solidFill>
                <a:highlight>
                  <a:srgbClr val="00FF00"/>
                </a:highlight>
                <a:latin typeface="Delius Unicase"/>
                <a:ea typeface="Delius Unicase"/>
                <a:cs typeface="Delius Unicase"/>
                <a:sym typeface="Delius Unicase"/>
                <a:hlinkClick r:id="rId5"/>
              </a:rPr>
              <a:t>Dams along with Keystone Species on 2017</a:t>
            </a:r>
            <a:r>
              <a:rPr lang="en" sz="4800">
                <a:latin typeface="Delius Unicase"/>
                <a:ea typeface="Delius Unicase"/>
                <a:cs typeface="Delius Unicase"/>
                <a:sym typeface="Delius Unicase"/>
              </a:rPr>
              <a:t> </a:t>
            </a:r>
            <a:endParaRPr sz="4800">
              <a:latin typeface="Delius Unicase"/>
              <a:ea typeface="Delius Unicase"/>
              <a:cs typeface="Delius Unicase"/>
              <a:sym typeface="Delius Unicase"/>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0" name="Shape 600"/>
        <p:cNvGrpSpPr/>
        <p:nvPr/>
      </p:nvGrpSpPr>
      <p:grpSpPr>
        <a:xfrm>
          <a:off x="0" y="0"/>
          <a:ext cx="0" cy="0"/>
          <a:chOff x="0" y="0"/>
          <a:chExt cx="0" cy="0"/>
        </a:xfrm>
      </p:grpSpPr>
      <p:sp>
        <p:nvSpPr>
          <p:cNvPr id="601" name="Google Shape;601;p91"/>
          <p:cNvSpPr txBox="1"/>
          <p:nvPr>
            <p:ph idx="4294967295" type="title"/>
          </p:nvPr>
        </p:nvSpPr>
        <p:spPr>
          <a:xfrm>
            <a:off x="311700" y="445025"/>
            <a:ext cx="8520600" cy="572700"/>
          </a:xfrm>
          <a:prstGeom prst="rect">
            <a:avLst/>
          </a:prstGeom>
          <a:noFill/>
          <a:ln>
            <a:noFill/>
          </a:ln>
        </p:spPr>
        <p:txBody>
          <a:bodyPr anchorCtr="0" anchor="t" bIns="34275" lIns="91425" spcFirstLastPara="1" rIns="91425" wrap="square" tIns="34275">
            <a:noAutofit/>
          </a:bodyPr>
          <a:lstStyle/>
          <a:p>
            <a:pPr indent="0" lvl="0" marL="0" marR="0" rtl="0" algn="l">
              <a:lnSpc>
                <a:spcPct val="100000"/>
              </a:lnSpc>
              <a:spcBef>
                <a:spcPts val="0"/>
              </a:spcBef>
              <a:spcAft>
                <a:spcPts val="0"/>
              </a:spcAft>
              <a:buClr>
                <a:schemeClr val="dk1"/>
              </a:buClr>
              <a:buFont typeface="Noto Sans Symbols"/>
              <a:buNone/>
            </a:pPr>
            <a:r>
              <a:rPr b="0" i="0" lang="en" sz="3000" u="none" cap="none" strike="noStrike">
                <a:solidFill>
                  <a:schemeClr val="dk1"/>
                </a:solidFill>
                <a:latin typeface="Arial"/>
                <a:ea typeface="Arial"/>
                <a:cs typeface="Arial"/>
                <a:sym typeface="Arial"/>
              </a:rPr>
              <a:t>Dams/Rivers</a:t>
            </a:r>
            <a:endParaRPr/>
          </a:p>
        </p:txBody>
      </p:sp>
      <p:sp>
        <p:nvSpPr>
          <p:cNvPr id="602" name="Google Shape;602;p91"/>
          <p:cNvSpPr txBox="1"/>
          <p:nvPr>
            <p:ph idx="4294967295" type="body"/>
          </p:nvPr>
        </p:nvSpPr>
        <p:spPr>
          <a:xfrm>
            <a:off x="1485900" y="1171261"/>
            <a:ext cx="6229200" cy="2028900"/>
          </a:xfrm>
          <a:prstGeom prst="rect">
            <a:avLst/>
          </a:prstGeom>
          <a:noFill/>
          <a:ln>
            <a:noFill/>
          </a:ln>
        </p:spPr>
        <p:txBody>
          <a:bodyPr anchorCtr="0" anchor="t" bIns="34275" lIns="91425" spcFirstLastPara="1" rIns="91425" wrap="square" tIns="34275">
            <a:noAutofit/>
          </a:bodyPr>
          <a:lstStyle/>
          <a:p>
            <a:pPr indent="0" lvl="0" marL="0" marR="0" rtl="0" algn="l">
              <a:lnSpc>
                <a:spcPct val="80000"/>
              </a:lnSpc>
              <a:spcBef>
                <a:spcPts val="0"/>
              </a:spcBef>
              <a:spcAft>
                <a:spcPts val="0"/>
              </a:spcAft>
              <a:buClr>
                <a:srgbClr val="93A299"/>
              </a:buClr>
              <a:buSzPts val="1403"/>
              <a:buFont typeface="Arial"/>
              <a:buChar char="•"/>
            </a:pPr>
            <a:r>
              <a:rPr b="0" i="0" lang="en" sz="1650" u="none" cap="none" strike="noStrike">
                <a:solidFill>
                  <a:srgbClr val="000000"/>
                </a:solidFill>
                <a:latin typeface="Arial"/>
                <a:ea typeface="Arial"/>
                <a:cs typeface="Arial"/>
                <a:sym typeface="Arial"/>
              </a:rPr>
              <a:t>Three Gorges Dam – Yangzi River in China</a:t>
            </a:r>
            <a:endParaRPr/>
          </a:p>
          <a:p>
            <a:pPr indent="0" lvl="0" marL="0" marR="0" rtl="0" algn="l">
              <a:lnSpc>
                <a:spcPct val="80000"/>
              </a:lnSpc>
              <a:spcBef>
                <a:spcPts val="329"/>
              </a:spcBef>
              <a:spcAft>
                <a:spcPts val="0"/>
              </a:spcAft>
              <a:buClr>
                <a:srgbClr val="93A299"/>
              </a:buClr>
              <a:buSzPts val="1403"/>
              <a:buFont typeface="Arial"/>
              <a:buChar char="•"/>
            </a:pPr>
            <a:r>
              <a:rPr b="0" i="0" lang="en" sz="1650" u="none" cap="none" strike="noStrike">
                <a:solidFill>
                  <a:srgbClr val="000000"/>
                </a:solidFill>
                <a:latin typeface="Arial"/>
                <a:ea typeface="Arial"/>
                <a:cs typeface="Arial"/>
                <a:sym typeface="Arial"/>
              </a:rPr>
              <a:t>World’s largest hydropower project</a:t>
            </a:r>
            <a:endParaRPr/>
          </a:p>
          <a:p>
            <a:pPr indent="0" lvl="0" marL="0" marR="0" rtl="0" algn="l">
              <a:lnSpc>
                <a:spcPct val="80000"/>
              </a:lnSpc>
              <a:spcBef>
                <a:spcPts val="329"/>
              </a:spcBef>
              <a:spcAft>
                <a:spcPts val="0"/>
              </a:spcAft>
              <a:buClr>
                <a:srgbClr val="93A299"/>
              </a:buClr>
              <a:buSzPts val="1403"/>
              <a:buFont typeface="Arial"/>
              <a:buChar char="•"/>
            </a:pPr>
            <a:r>
              <a:rPr b="0" i="0" lang="en" sz="1650" u="none" cap="none" strike="noStrike">
                <a:solidFill>
                  <a:srgbClr val="000000"/>
                </a:solidFill>
                <a:latin typeface="Arial"/>
                <a:ea typeface="Arial"/>
                <a:cs typeface="Arial"/>
                <a:sym typeface="Arial"/>
              </a:rPr>
              <a:t>Displaced 1.2 million people</a:t>
            </a:r>
            <a:endParaRPr/>
          </a:p>
          <a:p>
            <a:pPr indent="0" lvl="0" marL="0" marR="0" rtl="0" algn="l">
              <a:lnSpc>
                <a:spcPct val="80000"/>
              </a:lnSpc>
              <a:spcBef>
                <a:spcPts val="329"/>
              </a:spcBef>
              <a:spcAft>
                <a:spcPts val="0"/>
              </a:spcAft>
              <a:buClr>
                <a:srgbClr val="93A299"/>
              </a:buClr>
              <a:buSzPts val="1403"/>
              <a:buFont typeface="Arial"/>
              <a:buChar char="•"/>
            </a:pPr>
            <a:r>
              <a:rPr b="0" i="0" lang="en" sz="1650" u="none" cap="none" strike="noStrike">
                <a:solidFill>
                  <a:srgbClr val="000000"/>
                </a:solidFill>
                <a:latin typeface="Arial"/>
                <a:ea typeface="Arial"/>
                <a:cs typeface="Arial"/>
                <a:sym typeface="Arial"/>
              </a:rPr>
              <a:t>Reservoir is polluted from submerged factories, mines, dumps</a:t>
            </a:r>
            <a:endParaRPr/>
          </a:p>
          <a:p>
            <a:pPr indent="0" lvl="0" marL="0" marR="0" rtl="0" algn="l">
              <a:lnSpc>
                <a:spcPct val="80000"/>
              </a:lnSpc>
              <a:spcBef>
                <a:spcPts val="329"/>
              </a:spcBef>
              <a:spcAft>
                <a:spcPts val="0"/>
              </a:spcAft>
              <a:buClr>
                <a:srgbClr val="93A299"/>
              </a:buClr>
              <a:buSzPts val="1403"/>
              <a:buFont typeface="Arial"/>
              <a:buChar char="•"/>
            </a:pPr>
            <a:r>
              <a:rPr b="0" i="0" lang="en" sz="1650" u="none" cap="none" strike="noStrike">
                <a:solidFill>
                  <a:srgbClr val="000000"/>
                </a:solidFill>
                <a:latin typeface="Arial"/>
                <a:ea typeface="Arial"/>
                <a:cs typeface="Arial"/>
                <a:sym typeface="Arial"/>
              </a:rPr>
              <a:t>Erosion on banks of reservoir causing landslides</a:t>
            </a:r>
            <a:endParaRPr/>
          </a:p>
          <a:p>
            <a:pPr indent="0" lvl="0" marL="0" marR="0" rtl="0" algn="l">
              <a:lnSpc>
                <a:spcPct val="80000"/>
              </a:lnSpc>
              <a:spcBef>
                <a:spcPts val="329"/>
              </a:spcBef>
              <a:spcAft>
                <a:spcPts val="0"/>
              </a:spcAft>
              <a:buClr>
                <a:srgbClr val="93A299"/>
              </a:buClr>
              <a:buSzPts val="1403"/>
              <a:buFont typeface="Arial"/>
              <a:buChar char="•"/>
            </a:pPr>
            <a:r>
              <a:rPr b="0" i="0" lang="en" sz="1650" u="none" cap="none" strike="noStrike">
                <a:solidFill>
                  <a:srgbClr val="000000"/>
                </a:solidFill>
                <a:latin typeface="Arial"/>
                <a:ea typeface="Arial"/>
                <a:cs typeface="Arial"/>
                <a:sym typeface="Arial"/>
              </a:rPr>
              <a:t>Worsens drought downstream</a:t>
            </a:r>
            <a:endParaRPr/>
          </a:p>
          <a:p>
            <a:pPr indent="0" lvl="0" marL="0" marR="0" rtl="0" algn="l">
              <a:lnSpc>
                <a:spcPct val="80000"/>
              </a:lnSpc>
              <a:spcBef>
                <a:spcPts val="329"/>
              </a:spcBef>
              <a:spcAft>
                <a:spcPts val="0"/>
              </a:spcAft>
              <a:buClr>
                <a:srgbClr val="93A299"/>
              </a:buClr>
              <a:buSzPts val="1403"/>
              <a:buFont typeface="Arial"/>
              <a:buChar char="•"/>
            </a:pPr>
            <a:r>
              <a:rPr b="0" i="0" lang="en" sz="1650" u="none" cap="none" strike="noStrike">
                <a:solidFill>
                  <a:srgbClr val="000000"/>
                </a:solidFill>
                <a:latin typeface="Arial"/>
                <a:ea typeface="Arial"/>
                <a:cs typeface="Arial"/>
                <a:sym typeface="Arial"/>
              </a:rPr>
              <a:t>BUT… provides “clean” </a:t>
            </a:r>
            <a:br>
              <a:rPr b="0" i="0" lang="en" sz="1650" u="none" cap="none" strike="noStrike">
                <a:solidFill>
                  <a:srgbClr val="000000"/>
                </a:solidFill>
                <a:latin typeface="Arial"/>
                <a:ea typeface="Arial"/>
                <a:cs typeface="Arial"/>
                <a:sym typeface="Arial"/>
              </a:rPr>
            </a:br>
            <a:r>
              <a:rPr b="0" i="0" lang="en" sz="1650" u="none" cap="none" strike="noStrike">
                <a:solidFill>
                  <a:srgbClr val="000000"/>
                </a:solidFill>
                <a:latin typeface="Arial"/>
                <a:ea typeface="Arial"/>
                <a:cs typeface="Arial"/>
                <a:sym typeface="Arial"/>
              </a:rPr>
              <a:t>energy, reliable water </a:t>
            </a:r>
            <a:br>
              <a:rPr b="0" i="0" lang="en" sz="1650" u="none" cap="none" strike="noStrike">
                <a:solidFill>
                  <a:srgbClr val="000000"/>
                </a:solidFill>
                <a:latin typeface="Arial"/>
                <a:ea typeface="Arial"/>
                <a:cs typeface="Arial"/>
                <a:sym typeface="Arial"/>
              </a:rPr>
            </a:br>
            <a:r>
              <a:rPr b="0" i="0" lang="en" sz="1650" u="none" cap="none" strike="noStrike">
                <a:solidFill>
                  <a:srgbClr val="000000"/>
                </a:solidFill>
                <a:latin typeface="Arial"/>
                <a:ea typeface="Arial"/>
                <a:cs typeface="Arial"/>
                <a:sym typeface="Arial"/>
              </a:rPr>
              <a:t>source</a:t>
            </a:r>
            <a:endParaRPr/>
          </a:p>
        </p:txBody>
      </p:sp>
      <p:pic>
        <p:nvPicPr>
          <p:cNvPr id="603" name="Google Shape;603;p91"/>
          <p:cNvPicPr preferRelativeResize="0"/>
          <p:nvPr/>
        </p:nvPicPr>
        <p:blipFill rotWithShape="1">
          <a:blip r:embed="rId3">
            <a:alphaModFix/>
          </a:blip>
          <a:srcRect b="0" l="0" r="0" t="0"/>
          <a:stretch/>
        </p:blipFill>
        <p:spPr>
          <a:xfrm>
            <a:off x="5227545" y="2911284"/>
            <a:ext cx="3657300" cy="2133600"/>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7" name="Shape 607"/>
        <p:cNvGrpSpPr/>
        <p:nvPr/>
      </p:nvGrpSpPr>
      <p:grpSpPr>
        <a:xfrm>
          <a:off x="0" y="0"/>
          <a:ext cx="0" cy="0"/>
          <a:chOff x="0" y="0"/>
          <a:chExt cx="0" cy="0"/>
        </a:xfrm>
      </p:grpSpPr>
      <p:sp>
        <p:nvSpPr>
          <p:cNvPr id="608" name="Google Shape;608;p92"/>
          <p:cNvSpPr txBox="1"/>
          <p:nvPr>
            <p:ph type="title"/>
          </p:nvPr>
        </p:nvSpPr>
        <p:spPr>
          <a:xfrm>
            <a:off x="380999" y="1"/>
            <a:ext cx="7068000" cy="62850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chemeClr val="lt1"/>
              </a:buClr>
              <a:buFont typeface="Calibri"/>
              <a:buNone/>
            </a:pPr>
            <a:r>
              <a:rPr lang="en"/>
              <a:t>Keystone Species </a:t>
            </a:r>
            <a:endParaRPr b="0" i="0" sz="2800" u="none" cap="none" strike="noStrike">
              <a:solidFill>
                <a:schemeClr val="lt1"/>
              </a:solidFill>
              <a:latin typeface="Calibri"/>
              <a:ea typeface="Calibri"/>
              <a:cs typeface="Calibri"/>
              <a:sym typeface="Calibri"/>
            </a:endParaRPr>
          </a:p>
        </p:txBody>
      </p:sp>
      <p:sp>
        <p:nvSpPr>
          <p:cNvPr id="609" name="Google Shape;609;p92"/>
          <p:cNvSpPr txBox="1"/>
          <p:nvPr>
            <p:ph idx="1" type="body"/>
          </p:nvPr>
        </p:nvSpPr>
        <p:spPr>
          <a:xfrm>
            <a:off x="152400" y="914400"/>
            <a:ext cx="4343400" cy="3886200"/>
          </a:xfrm>
          <a:prstGeom prst="rect">
            <a:avLst/>
          </a:prstGeom>
          <a:noFill/>
          <a:ln>
            <a:noFill/>
          </a:ln>
        </p:spPr>
        <p:txBody>
          <a:bodyPr anchorCtr="0" anchor="t" bIns="45700" lIns="91425" spcFirstLastPara="1" rIns="91425" wrap="square" tIns="45700">
            <a:noAutofit/>
          </a:bodyPr>
          <a:lstStyle/>
          <a:p>
            <a:pPr indent="0" lvl="0" marL="0" marR="0" rtl="0" algn="l">
              <a:spcBef>
                <a:spcPts val="480"/>
              </a:spcBef>
              <a:spcAft>
                <a:spcPts val="0"/>
              </a:spcAft>
              <a:buNone/>
            </a:pPr>
            <a:r>
              <a:rPr lang="en" sz="1800"/>
              <a:t>Play a larger than expected role in the ecosystem </a:t>
            </a:r>
            <a:endParaRPr sz="1800"/>
          </a:p>
          <a:p>
            <a:pPr indent="-342900" lvl="0" marL="457200" marR="0" rtl="0" algn="l">
              <a:spcBef>
                <a:spcPts val="1600"/>
              </a:spcBef>
              <a:spcAft>
                <a:spcPts val="0"/>
              </a:spcAft>
              <a:buSzPts val="1800"/>
              <a:buChar char="•"/>
            </a:pPr>
            <a:r>
              <a:rPr lang="en" sz="1800"/>
              <a:t>Cause a trophic cascade in which the impacts of the species “tumble” all the way down </a:t>
            </a:r>
            <a:endParaRPr sz="1800"/>
          </a:p>
          <a:p>
            <a:pPr indent="-342900" lvl="0" marL="457200" marR="0" rtl="0" algn="l">
              <a:spcBef>
                <a:spcPts val="0"/>
              </a:spcBef>
              <a:spcAft>
                <a:spcPts val="0"/>
              </a:spcAft>
              <a:buSzPts val="1800"/>
              <a:buChar char="•"/>
            </a:pPr>
            <a:r>
              <a:rPr lang="en" sz="1800"/>
              <a:t>Classic examples: </a:t>
            </a:r>
            <a:endParaRPr sz="1800"/>
          </a:p>
          <a:p>
            <a:pPr indent="-342900" lvl="1" marL="914400" marR="0" rtl="0" algn="l">
              <a:spcBef>
                <a:spcPts val="0"/>
              </a:spcBef>
              <a:spcAft>
                <a:spcPts val="0"/>
              </a:spcAft>
              <a:buSzPts val="1800"/>
              <a:buChar char="–"/>
            </a:pPr>
            <a:r>
              <a:rPr lang="en" sz="1800"/>
              <a:t>Gray wolves of Yellowstone </a:t>
            </a:r>
            <a:endParaRPr sz="1800"/>
          </a:p>
          <a:p>
            <a:pPr indent="-342900" lvl="1" marL="914400" marR="0" rtl="0" algn="l">
              <a:spcBef>
                <a:spcPts val="0"/>
              </a:spcBef>
              <a:spcAft>
                <a:spcPts val="0"/>
              </a:spcAft>
              <a:buSzPts val="1800"/>
              <a:buChar char="–"/>
            </a:pPr>
            <a:r>
              <a:rPr lang="en" sz="1800"/>
              <a:t>Salmon </a:t>
            </a:r>
            <a:endParaRPr sz="1800"/>
          </a:p>
          <a:p>
            <a:pPr indent="-342900" lvl="1" marL="914400" marR="0" rtl="0" algn="l">
              <a:spcBef>
                <a:spcPts val="0"/>
              </a:spcBef>
              <a:spcAft>
                <a:spcPts val="0"/>
              </a:spcAft>
              <a:buSzPts val="1800"/>
              <a:buChar char="–"/>
            </a:pPr>
            <a:r>
              <a:rPr lang="en" sz="1800"/>
              <a:t>Otters </a:t>
            </a:r>
            <a:endParaRPr sz="1800"/>
          </a:p>
          <a:p>
            <a:pPr indent="0" lvl="0" marL="457200" marR="0" rtl="0" algn="l">
              <a:spcBef>
                <a:spcPts val="1600"/>
              </a:spcBef>
              <a:spcAft>
                <a:spcPts val="1600"/>
              </a:spcAft>
              <a:buNone/>
            </a:pPr>
            <a:r>
              <a:t/>
            </a:r>
            <a:endParaRPr sz="1800"/>
          </a:p>
        </p:txBody>
      </p:sp>
      <p:pic>
        <p:nvPicPr>
          <p:cNvPr id="610" name="Google Shape;610;p92"/>
          <p:cNvPicPr preferRelativeResize="0"/>
          <p:nvPr/>
        </p:nvPicPr>
        <p:blipFill>
          <a:blip r:embed="rId3">
            <a:alphaModFix/>
          </a:blip>
          <a:stretch>
            <a:fillRect/>
          </a:stretch>
        </p:blipFill>
        <p:spPr>
          <a:xfrm>
            <a:off x="6073972" y="191250"/>
            <a:ext cx="2763800" cy="3146824"/>
          </a:xfrm>
          <a:prstGeom prst="rect">
            <a:avLst/>
          </a:prstGeom>
          <a:noFill/>
          <a:ln>
            <a:noFill/>
          </a:ln>
        </p:spPr>
      </p:pic>
      <p:pic>
        <p:nvPicPr>
          <p:cNvPr id="611" name="Google Shape;611;p92"/>
          <p:cNvPicPr preferRelativeResize="0"/>
          <p:nvPr/>
        </p:nvPicPr>
        <p:blipFill>
          <a:blip r:embed="rId4">
            <a:alphaModFix/>
          </a:blip>
          <a:stretch>
            <a:fillRect/>
          </a:stretch>
        </p:blipFill>
        <p:spPr>
          <a:xfrm>
            <a:off x="3778575" y="3041684"/>
            <a:ext cx="3297101" cy="1854617"/>
          </a:xfrm>
          <a:prstGeom prst="rect">
            <a:avLst/>
          </a:prstGeom>
          <a:noFill/>
          <a:ln>
            <a:noFill/>
          </a:ln>
        </p:spPr>
      </p:pic>
      <p:sp>
        <p:nvSpPr>
          <p:cNvPr id="612" name="Google Shape;612;p92"/>
          <p:cNvSpPr txBox="1"/>
          <p:nvPr/>
        </p:nvSpPr>
        <p:spPr>
          <a:xfrm rot="1125926">
            <a:off x="1080937" y="758811"/>
            <a:ext cx="6661291" cy="3203947"/>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800" u="sng">
                <a:solidFill>
                  <a:schemeClr val="hlink"/>
                </a:solidFill>
                <a:highlight>
                  <a:srgbClr val="00FF00"/>
                </a:highlight>
                <a:latin typeface="Delius Unicase"/>
                <a:ea typeface="Delius Unicase"/>
                <a:cs typeface="Delius Unicase"/>
                <a:sym typeface="Delius Unicase"/>
                <a:hlinkClick r:id="rId5"/>
              </a:rPr>
              <a:t>Dams along with Keystone Species on 2017</a:t>
            </a:r>
            <a:r>
              <a:rPr lang="en" sz="4800">
                <a:latin typeface="Delius Unicase"/>
                <a:ea typeface="Delius Unicase"/>
                <a:cs typeface="Delius Unicase"/>
                <a:sym typeface="Delius Unicase"/>
              </a:rPr>
              <a:t> </a:t>
            </a:r>
            <a:endParaRPr sz="4800">
              <a:latin typeface="Delius Unicase"/>
              <a:ea typeface="Delius Unicase"/>
              <a:cs typeface="Delius Unicase"/>
              <a:sym typeface="Delius Unicase"/>
            </a:endParaRPr>
          </a:p>
        </p:txBody>
      </p:sp>
    </p:spTree>
  </p:cSld>
  <p:clrMapOvr>
    <a:masterClrMapping/>
  </p:clrMapOvr>
  <mc:AlternateContent>
    <mc:Choice Requires="p14">
      <p:transition spd="slow">
        <p14:flip dir="l"/>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9" name="Shape 109"/>
        <p:cNvGrpSpPr/>
        <p:nvPr/>
      </p:nvGrpSpPr>
      <p:grpSpPr>
        <a:xfrm>
          <a:off x="0" y="0"/>
          <a:ext cx="0" cy="0"/>
          <a:chOff x="0" y="0"/>
          <a:chExt cx="0" cy="0"/>
        </a:xfrm>
      </p:grpSpPr>
      <p:sp>
        <p:nvSpPr>
          <p:cNvPr id="110" name="Google Shape;110;p21"/>
          <p:cNvSpPr txBox="1"/>
          <p:nvPr>
            <p:ph idx="4294967295" type="title"/>
          </p:nvPr>
        </p:nvSpPr>
        <p:spPr>
          <a:xfrm>
            <a:off x="311700" y="445025"/>
            <a:ext cx="8520600" cy="572700"/>
          </a:xfrm>
          <a:prstGeom prst="rect">
            <a:avLst/>
          </a:prstGeom>
          <a:noFill/>
          <a:ln>
            <a:noFill/>
          </a:ln>
        </p:spPr>
        <p:txBody>
          <a:bodyPr anchorCtr="0" anchor="t" bIns="34275" lIns="91425" spcFirstLastPara="1" rIns="91425" wrap="square" tIns="34275">
            <a:noAutofit/>
          </a:bodyPr>
          <a:lstStyle/>
          <a:p>
            <a:pPr indent="0" lvl="0" marL="0" marR="0" rtl="0" algn="l">
              <a:lnSpc>
                <a:spcPct val="100000"/>
              </a:lnSpc>
              <a:spcBef>
                <a:spcPts val="0"/>
              </a:spcBef>
              <a:spcAft>
                <a:spcPts val="0"/>
              </a:spcAft>
              <a:buClr>
                <a:schemeClr val="dk1"/>
              </a:buClr>
              <a:buFont typeface="Noto Sans Symbols"/>
              <a:buNone/>
            </a:pPr>
            <a:r>
              <a:rPr b="0" i="0" lang="en" sz="3000" u="none" cap="none" strike="noStrike">
                <a:solidFill>
                  <a:schemeClr val="dk1"/>
                </a:solidFill>
                <a:latin typeface="Arial"/>
                <a:ea typeface="Arial"/>
                <a:cs typeface="Arial"/>
                <a:sym typeface="Arial"/>
              </a:rPr>
              <a:t>Mercury in Fish</a:t>
            </a:r>
            <a:endParaRPr/>
          </a:p>
        </p:txBody>
      </p:sp>
      <p:pic>
        <p:nvPicPr>
          <p:cNvPr id="111" name="Google Shape;111;p21"/>
          <p:cNvPicPr preferRelativeResize="0"/>
          <p:nvPr/>
        </p:nvPicPr>
        <p:blipFill rotWithShape="1">
          <a:blip r:embed="rId3">
            <a:alphaModFix/>
          </a:blip>
          <a:srcRect b="0" l="0" r="0" t="0"/>
          <a:stretch/>
        </p:blipFill>
        <p:spPr>
          <a:xfrm>
            <a:off x="2211929" y="1083510"/>
            <a:ext cx="4743090" cy="4026510"/>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6" name="Shape 616"/>
        <p:cNvGrpSpPr/>
        <p:nvPr/>
      </p:nvGrpSpPr>
      <p:grpSpPr>
        <a:xfrm>
          <a:off x="0" y="0"/>
          <a:ext cx="0" cy="0"/>
          <a:chOff x="0" y="0"/>
          <a:chExt cx="0" cy="0"/>
        </a:xfrm>
      </p:grpSpPr>
      <p:sp>
        <p:nvSpPr>
          <p:cNvPr id="617" name="Google Shape;617;p93"/>
          <p:cNvSpPr txBox="1"/>
          <p:nvPr>
            <p:ph type="title"/>
          </p:nvPr>
        </p:nvSpPr>
        <p:spPr>
          <a:xfrm>
            <a:off x="380999" y="1"/>
            <a:ext cx="7068000" cy="62850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chemeClr val="lt1"/>
              </a:buClr>
              <a:buFont typeface="Calibri"/>
              <a:buNone/>
            </a:pPr>
            <a:r>
              <a:rPr lang="en"/>
              <a:t>Sewage Treatment  </a:t>
            </a:r>
            <a:endParaRPr b="0" i="0" sz="2800" u="none" cap="none" strike="noStrike">
              <a:solidFill>
                <a:schemeClr val="lt1"/>
              </a:solidFill>
              <a:latin typeface="Calibri"/>
              <a:ea typeface="Calibri"/>
              <a:cs typeface="Calibri"/>
              <a:sym typeface="Calibri"/>
            </a:endParaRPr>
          </a:p>
        </p:txBody>
      </p:sp>
      <p:sp>
        <p:nvSpPr>
          <p:cNvPr id="618" name="Google Shape;618;p93"/>
          <p:cNvSpPr txBox="1"/>
          <p:nvPr>
            <p:ph idx="1" type="body"/>
          </p:nvPr>
        </p:nvSpPr>
        <p:spPr>
          <a:xfrm>
            <a:off x="152400" y="914400"/>
            <a:ext cx="4343400" cy="3886200"/>
          </a:xfrm>
          <a:prstGeom prst="rect">
            <a:avLst/>
          </a:prstGeom>
          <a:noFill/>
          <a:ln>
            <a:noFill/>
          </a:ln>
        </p:spPr>
        <p:txBody>
          <a:bodyPr anchorCtr="0" anchor="t" bIns="45700" lIns="91425" spcFirstLastPara="1" rIns="91425" wrap="square" tIns="45700">
            <a:noAutofit/>
          </a:bodyPr>
          <a:lstStyle/>
          <a:p>
            <a:pPr indent="-330200" lvl="0" marL="457200" marR="0" rtl="0" algn="l">
              <a:lnSpc>
                <a:spcPct val="100000"/>
              </a:lnSpc>
              <a:spcBef>
                <a:spcPts val="480"/>
              </a:spcBef>
              <a:spcAft>
                <a:spcPts val="0"/>
              </a:spcAft>
              <a:buClr>
                <a:srgbClr val="464646"/>
              </a:buClr>
              <a:buSzPts val="1600"/>
              <a:buFont typeface="Arial"/>
              <a:buChar char="•"/>
            </a:pPr>
            <a:r>
              <a:rPr lang="en" sz="1600"/>
              <a:t>Sewage treatment systems are largely outdated </a:t>
            </a:r>
            <a:endParaRPr sz="1600"/>
          </a:p>
          <a:p>
            <a:pPr indent="-330200" lvl="1" marL="914400" marR="0" rtl="0" algn="l">
              <a:lnSpc>
                <a:spcPct val="100000"/>
              </a:lnSpc>
              <a:spcBef>
                <a:spcPts val="0"/>
              </a:spcBef>
              <a:spcAft>
                <a:spcPts val="0"/>
              </a:spcAft>
              <a:buSzPts val="1600"/>
              <a:buChar char="–"/>
            </a:pPr>
            <a:r>
              <a:rPr lang="en" sz="1600"/>
              <a:t>Primary: removes solid waste (fecal matter, trash, etc)  - uses screens </a:t>
            </a:r>
            <a:endParaRPr sz="1600"/>
          </a:p>
          <a:p>
            <a:pPr indent="-330200" lvl="1" marL="914400" marR="0" rtl="0" algn="l">
              <a:lnSpc>
                <a:spcPct val="100000"/>
              </a:lnSpc>
              <a:spcBef>
                <a:spcPts val="0"/>
              </a:spcBef>
              <a:spcAft>
                <a:spcPts val="0"/>
              </a:spcAft>
              <a:buClr>
                <a:srgbClr val="464646"/>
              </a:buClr>
              <a:buSzPts val="1600"/>
              <a:buFont typeface="Arial"/>
              <a:buChar char="–"/>
            </a:pPr>
            <a:r>
              <a:rPr lang="en" sz="1600"/>
              <a:t> Secondary: removes suspended organic wastes (sugars and fats) - uses aeration tanks and bacteria </a:t>
            </a:r>
            <a:endParaRPr sz="1600"/>
          </a:p>
          <a:p>
            <a:pPr indent="-330200" lvl="1" marL="914400" marR="0" rtl="0" algn="l">
              <a:lnSpc>
                <a:spcPct val="100000"/>
              </a:lnSpc>
              <a:spcBef>
                <a:spcPts val="0"/>
              </a:spcBef>
              <a:spcAft>
                <a:spcPts val="0"/>
              </a:spcAft>
              <a:buSzPts val="1600"/>
              <a:buChar char="–"/>
            </a:pPr>
            <a:r>
              <a:rPr lang="en" sz="1600"/>
              <a:t>Tertiary: removes nitrates and phosphates </a:t>
            </a:r>
            <a:endParaRPr sz="1600"/>
          </a:p>
          <a:p>
            <a:pPr indent="-330200" lvl="0" marL="457200" marR="0" rtl="0" algn="l">
              <a:lnSpc>
                <a:spcPct val="100000"/>
              </a:lnSpc>
              <a:spcBef>
                <a:spcPts val="0"/>
              </a:spcBef>
              <a:spcAft>
                <a:spcPts val="0"/>
              </a:spcAft>
              <a:buSzPts val="1600"/>
              <a:buChar char="•"/>
            </a:pPr>
            <a:r>
              <a:rPr lang="en" sz="1600"/>
              <a:t>Many systems lack tertiary treatment </a:t>
            </a:r>
            <a:endParaRPr sz="1600"/>
          </a:p>
          <a:p>
            <a:pPr indent="-330200" lvl="0" marL="457200" marR="0" rtl="0" algn="l">
              <a:lnSpc>
                <a:spcPct val="100000"/>
              </a:lnSpc>
              <a:spcBef>
                <a:spcPts val="0"/>
              </a:spcBef>
              <a:spcAft>
                <a:spcPts val="0"/>
              </a:spcAft>
              <a:buSzPts val="1600"/>
              <a:buChar char="•"/>
            </a:pPr>
            <a:r>
              <a:rPr lang="en" sz="1600"/>
              <a:t>Some may use chlorine, UV, ozone </a:t>
            </a:r>
            <a:endParaRPr sz="1600"/>
          </a:p>
          <a:p>
            <a:pPr indent="-330200" lvl="0" marL="457200" marR="0" rtl="0" algn="l">
              <a:lnSpc>
                <a:spcPct val="100000"/>
              </a:lnSpc>
              <a:spcBef>
                <a:spcPts val="0"/>
              </a:spcBef>
              <a:spcAft>
                <a:spcPts val="0"/>
              </a:spcAft>
              <a:buSzPts val="1600"/>
              <a:buChar char="•"/>
            </a:pPr>
            <a:r>
              <a:rPr lang="en" sz="1600"/>
              <a:t>All systems lack ability to take out microplastic, microfleece, pharmaceuticals  </a:t>
            </a:r>
            <a:endParaRPr sz="1600"/>
          </a:p>
          <a:p>
            <a:pPr indent="-330200" lvl="0" marL="457200" marR="0" rtl="0" algn="l">
              <a:lnSpc>
                <a:spcPct val="100000"/>
              </a:lnSpc>
              <a:spcBef>
                <a:spcPts val="0"/>
              </a:spcBef>
              <a:spcAft>
                <a:spcPts val="0"/>
              </a:spcAft>
              <a:buSzPts val="1600"/>
              <a:buChar char="•"/>
            </a:pPr>
            <a:r>
              <a:rPr lang="en" sz="1600"/>
              <a:t>Natural wetlands can help: phytoremediation, bioremediation </a:t>
            </a:r>
            <a:endParaRPr sz="1600"/>
          </a:p>
          <a:p>
            <a:pPr indent="0" lvl="0" marL="0" marR="0" rtl="0" algn="l">
              <a:spcBef>
                <a:spcPts val="480"/>
              </a:spcBef>
              <a:spcAft>
                <a:spcPts val="0"/>
              </a:spcAft>
              <a:buNone/>
            </a:pPr>
            <a:r>
              <a:rPr lang="en" sz="1800"/>
              <a:t> </a:t>
            </a:r>
            <a:endParaRPr sz="1800"/>
          </a:p>
          <a:p>
            <a:pPr indent="0" lvl="0" marL="0" marR="0" rtl="0" algn="l">
              <a:spcBef>
                <a:spcPts val="1600"/>
              </a:spcBef>
              <a:spcAft>
                <a:spcPts val="1600"/>
              </a:spcAft>
              <a:buNone/>
            </a:pPr>
            <a:r>
              <a:t/>
            </a:r>
            <a:endParaRPr sz="1800"/>
          </a:p>
        </p:txBody>
      </p:sp>
      <p:pic>
        <p:nvPicPr>
          <p:cNvPr id="619" name="Google Shape;619;p93"/>
          <p:cNvPicPr preferRelativeResize="0"/>
          <p:nvPr/>
        </p:nvPicPr>
        <p:blipFill>
          <a:blip r:embed="rId3">
            <a:alphaModFix/>
          </a:blip>
          <a:stretch>
            <a:fillRect/>
          </a:stretch>
        </p:blipFill>
        <p:spPr>
          <a:xfrm>
            <a:off x="4661850" y="1395651"/>
            <a:ext cx="4343400" cy="2563318"/>
          </a:xfrm>
          <a:prstGeom prst="rect">
            <a:avLst/>
          </a:prstGeom>
          <a:noFill/>
          <a:ln>
            <a:noFill/>
          </a:ln>
        </p:spPr>
      </p:pic>
      <p:sp>
        <p:nvSpPr>
          <p:cNvPr id="620" name="Google Shape;620;p93"/>
          <p:cNvSpPr txBox="1"/>
          <p:nvPr/>
        </p:nvSpPr>
        <p:spPr>
          <a:xfrm rot="1125926">
            <a:off x="1080937" y="758811"/>
            <a:ext cx="6661291" cy="3203947"/>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4800" u="sng">
                <a:solidFill>
                  <a:schemeClr val="hlink"/>
                </a:solidFill>
                <a:highlight>
                  <a:srgbClr val="00FF00"/>
                </a:highlight>
                <a:latin typeface="Delius Unicase"/>
                <a:ea typeface="Delius Unicase"/>
                <a:cs typeface="Delius Unicase"/>
                <a:sym typeface="Delius Unicase"/>
                <a:hlinkClick r:id="rId4"/>
              </a:rPr>
              <a:t>Sewage treatment along with microplastics</a:t>
            </a:r>
            <a:r>
              <a:rPr lang="en" sz="4800">
                <a:highlight>
                  <a:srgbClr val="00FF00"/>
                </a:highlight>
                <a:latin typeface="Delius Unicase"/>
                <a:ea typeface="Delius Unicase"/>
                <a:cs typeface="Delius Unicase"/>
                <a:sym typeface="Delius Unicase"/>
              </a:rPr>
              <a:t> </a:t>
            </a:r>
            <a:r>
              <a:rPr lang="en" sz="4800" u="sng">
                <a:solidFill>
                  <a:schemeClr val="hlink"/>
                </a:solidFill>
                <a:highlight>
                  <a:srgbClr val="00FF00"/>
                </a:highlight>
                <a:latin typeface="Delius Unicase"/>
                <a:ea typeface="Delius Unicase"/>
                <a:cs typeface="Delius Unicase"/>
                <a:sym typeface="Delius Unicase"/>
                <a:hlinkClick r:id="rId5"/>
              </a:rPr>
              <a:t>on 2017</a:t>
            </a:r>
            <a:r>
              <a:rPr lang="en" sz="4800">
                <a:latin typeface="Delius Unicase"/>
                <a:ea typeface="Delius Unicase"/>
                <a:cs typeface="Delius Unicase"/>
                <a:sym typeface="Delius Unicase"/>
              </a:rPr>
              <a:t> </a:t>
            </a:r>
            <a:endParaRPr sz="4800">
              <a:latin typeface="Delius Unicase"/>
              <a:ea typeface="Delius Unicase"/>
              <a:cs typeface="Delius Unicase"/>
              <a:sym typeface="Delius Unicase"/>
            </a:endParaRPr>
          </a:p>
        </p:txBody>
      </p:sp>
    </p:spTree>
  </p:cSld>
  <p:clrMapOvr>
    <a:masterClrMapping/>
  </p:clrMapOvr>
  <mc:AlternateContent>
    <mc:Choice Requires="p14">
      <p:transition spd="slow">
        <p14:flip dir="l"/>
      </p:transition>
    </mc:Choice>
    <mc:Fallback>
      <p:transition spd="slow">
        <p:fade/>
      </p:transition>
    </mc:Fallback>
  </mc:AlternateContent>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4" name="Shape 624"/>
        <p:cNvGrpSpPr/>
        <p:nvPr/>
      </p:nvGrpSpPr>
      <p:grpSpPr>
        <a:xfrm>
          <a:off x="0" y="0"/>
          <a:ext cx="0" cy="0"/>
          <a:chOff x="0" y="0"/>
          <a:chExt cx="0" cy="0"/>
        </a:xfrm>
      </p:grpSpPr>
      <p:sp>
        <p:nvSpPr>
          <p:cNvPr id="625" name="Google Shape;625;p94"/>
          <p:cNvSpPr txBox="1"/>
          <p:nvPr>
            <p:ph idx="4294967295" type="title"/>
          </p:nvPr>
        </p:nvSpPr>
        <p:spPr>
          <a:xfrm>
            <a:off x="311700" y="445025"/>
            <a:ext cx="8520600" cy="572700"/>
          </a:xfrm>
          <a:prstGeom prst="rect">
            <a:avLst/>
          </a:prstGeom>
          <a:noFill/>
          <a:ln>
            <a:noFill/>
          </a:ln>
        </p:spPr>
        <p:txBody>
          <a:bodyPr anchorCtr="0" anchor="t" bIns="34275" lIns="91425" spcFirstLastPara="1" rIns="91425" wrap="square" tIns="34275">
            <a:noAutofit/>
          </a:bodyPr>
          <a:lstStyle/>
          <a:p>
            <a:pPr indent="0" lvl="0" marL="0" marR="0" rtl="0" algn="l">
              <a:lnSpc>
                <a:spcPct val="100000"/>
              </a:lnSpc>
              <a:spcBef>
                <a:spcPts val="0"/>
              </a:spcBef>
              <a:spcAft>
                <a:spcPts val="0"/>
              </a:spcAft>
              <a:buClr>
                <a:schemeClr val="dk1"/>
              </a:buClr>
              <a:buFont typeface="Noto Sans Symbols"/>
              <a:buNone/>
            </a:pPr>
            <a:r>
              <a:rPr b="0" i="0" lang="en" sz="3000" u="none" cap="none" strike="noStrike">
                <a:solidFill>
                  <a:schemeClr val="dk1"/>
                </a:solidFill>
                <a:latin typeface="Arial"/>
                <a:ea typeface="Arial"/>
                <a:cs typeface="Arial"/>
                <a:sym typeface="Arial"/>
              </a:rPr>
              <a:t>Bee Colony Collapse</a:t>
            </a:r>
            <a:endParaRPr/>
          </a:p>
        </p:txBody>
      </p:sp>
      <p:pic>
        <p:nvPicPr>
          <p:cNvPr id="626" name="Google Shape;626;p94"/>
          <p:cNvPicPr preferRelativeResize="0"/>
          <p:nvPr/>
        </p:nvPicPr>
        <p:blipFill rotWithShape="1">
          <a:blip r:embed="rId3">
            <a:alphaModFix/>
          </a:blip>
          <a:srcRect b="0" l="0" r="0" t="0"/>
          <a:stretch/>
        </p:blipFill>
        <p:spPr>
          <a:xfrm>
            <a:off x="4400551" y="2014470"/>
            <a:ext cx="3571500" cy="3014400"/>
          </a:xfrm>
          <a:prstGeom prst="rect">
            <a:avLst/>
          </a:prstGeom>
          <a:noFill/>
          <a:ln cap="flat" cmpd="sng" w="9525">
            <a:solidFill>
              <a:srgbClr val="292934"/>
            </a:solidFill>
            <a:prstDash val="solid"/>
            <a:miter lim="8000"/>
            <a:headEnd len="sm" w="sm" type="none"/>
            <a:tailEnd len="sm" w="sm" type="none"/>
          </a:ln>
        </p:spPr>
      </p:pic>
      <p:pic>
        <p:nvPicPr>
          <p:cNvPr id="627" name="Google Shape;627;p94"/>
          <p:cNvPicPr preferRelativeResize="0"/>
          <p:nvPr/>
        </p:nvPicPr>
        <p:blipFill rotWithShape="1">
          <a:blip r:embed="rId4">
            <a:alphaModFix/>
          </a:blip>
          <a:srcRect b="0" l="0" r="0" t="0"/>
          <a:stretch/>
        </p:blipFill>
        <p:spPr>
          <a:xfrm>
            <a:off x="1200241" y="1142910"/>
            <a:ext cx="3139200" cy="2971500"/>
          </a:xfrm>
          <a:prstGeom prst="rect">
            <a:avLst/>
          </a:prstGeom>
          <a:noFill/>
          <a:ln cap="flat" cmpd="sng" w="9525">
            <a:solidFill>
              <a:srgbClr val="292934"/>
            </a:solidFill>
            <a:prstDash val="solid"/>
            <a:miter lim="8000"/>
            <a:headEnd len="sm" w="sm" type="none"/>
            <a:tailEnd len="sm" w="sm" type="none"/>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1" name="Shape 631"/>
        <p:cNvGrpSpPr/>
        <p:nvPr/>
      </p:nvGrpSpPr>
      <p:grpSpPr>
        <a:xfrm>
          <a:off x="0" y="0"/>
          <a:ext cx="0" cy="0"/>
          <a:chOff x="0" y="0"/>
          <a:chExt cx="0" cy="0"/>
        </a:xfrm>
      </p:grpSpPr>
      <p:sp>
        <p:nvSpPr>
          <p:cNvPr id="632" name="Google Shape;632;p95"/>
          <p:cNvSpPr txBox="1"/>
          <p:nvPr>
            <p:ph idx="4294967295" type="title"/>
          </p:nvPr>
        </p:nvSpPr>
        <p:spPr>
          <a:xfrm>
            <a:off x="311700" y="445025"/>
            <a:ext cx="8520600" cy="572700"/>
          </a:xfrm>
          <a:prstGeom prst="rect">
            <a:avLst/>
          </a:prstGeom>
          <a:noFill/>
          <a:ln>
            <a:noFill/>
          </a:ln>
        </p:spPr>
        <p:txBody>
          <a:bodyPr anchorCtr="0" anchor="t" bIns="34275" lIns="91425" spcFirstLastPara="1" rIns="91425" wrap="square" tIns="34275">
            <a:noAutofit/>
          </a:bodyPr>
          <a:lstStyle/>
          <a:p>
            <a:pPr indent="0" lvl="0" marL="0" marR="0" rtl="0" algn="l">
              <a:lnSpc>
                <a:spcPct val="100000"/>
              </a:lnSpc>
              <a:spcBef>
                <a:spcPts val="0"/>
              </a:spcBef>
              <a:spcAft>
                <a:spcPts val="0"/>
              </a:spcAft>
              <a:buClr>
                <a:schemeClr val="dk1"/>
              </a:buClr>
              <a:buFont typeface="Noto Sans Symbols"/>
              <a:buNone/>
            </a:pPr>
            <a:r>
              <a:rPr b="0" i="0" lang="en" sz="3000" u="none" cap="none" strike="noStrike">
                <a:solidFill>
                  <a:schemeClr val="dk1"/>
                </a:solidFill>
                <a:latin typeface="Arial"/>
                <a:ea typeface="Arial"/>
                <a:cs typeface="Arial"/>
                <a:sym typeface="Arial"/>
              </a:rPr>
              <a:t>Bee Colony Collapse</a:t>
            </a:r>
            <a:endParaRPr/>
          </a:p>
        </p:txBody>
      </p:sp>
      <p:pic>
        <p:nvPicPr>
          <p:cNvPr id="633" name="Google Shape;633;p95"/>
          <p:cNvPicPr preferRelativeResize="0"/>
          <p:nvPr/>
        </p:nvPicPr>
        <p:blipFill rotWithShape="1">
          <a:blip r:embed="rId3">
            <a:alphaModFix/>
          </a:blip>
          <a:srcRect b="0" l="0" r="0" t="0"/>
          <a:stretch/>
        </p:blipFill>
        <p:spPr>
          <a:xfrm>
            <a:off x="2686050" y="1077300"/>
            <a:ext cx="4057200" cy="4008900"/>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7" name="Shape 637"/>
        <p:cNvGrpSpPr/>
        <p:nvPr/>
      </p:nvGrpSpPr>
      <p:grpSpPr>
        <a:xfrm>
          <a:off x="0" y="0"/>
          <a:ext cx="0" cy="0"/>
          <a:chOff x="0" y="0"/>
          <a:chExt cx="0" cy="0"/>
        </a:xfrm>
      </p:grpSpPr>
      <p:sp>
        <p:nvSpPr>
          <p:cNvPr id="638" name="Google Shape;638;p96"/>
          <p:cNvSpPr txBox="1"/>
          <p:nvPr>
            <p:ph type="title"/>
          </p:nvPr>
        </p:nvSpPr>
        <p:spPr>
          <a:xfrm>
            <a:off x="380999" y="1"/>
            <a:ext cx="7068000" cy="62850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chemeClr val="lt1"/>
              </a:buClr>
              <a:buFont typeface="Calibri"/>
              <a:buNone/>
            </a:pPr>
            <a:r>
              <a:rPr b="0" i="0" lang="en" sz="2800" u="none" cap="none" strike="noStrike">
                <a:solidFill>
                  <a:schemeClr val="lt1"/>
                </a:solidFill>
                <a:latin typeface="Calibri"/>
                <a:ea typeface="Calibri"/>
                <a:cs typeface="Calibri"/>
                <a:sym typeface="Calibri"/>
              </a:rPr>
              <a:t>Shale oil and fracking</a:t>
            </a:r>
            <a:endParaRPr b="0" i="0" sz="2800" u="none" cap="none" strike="noStrike">
              <a:solidFill>
                <a:schemeClr val="lt1"/>
              </a:solidFill>
              <a:latin typeface="Calibri"/>
              <a:ea typeface="Calibri"/>
              <a:cs typeface="Calibri"/>
              <a:sym typeface="Calibri"/>
            </a:endParaRPr>
          </a:p>
        </p:txBody>
      </p:sp>
      <p:sp>
        <p:nvSpPr>
          <p:cNvPr id="639" name="Google Shape;639;p96"/>
          <p:cNvSpPr txBox="1"/>
          <p:nvPr>
            <p:ph idx="1" type="body"/>
          </p:nvPr>
        </p:nvSpPr>
        <p:spPr>
          <a:xfrm>
            <a:off x="0" y="685800"/>
            <a:ext cx="5181600" cy="35502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rgbClr val="464646"/>
              </a:buClr>
              <a:buSzPts val="2800"/>
              <a:buFont typeface="Arial"/>
              <a:buChar char="•"/>
            </a:pPr>
            <a:r>
              <a:rPr b="0" i="0" lang="en" sz="2800" u="none" cap="none" strike="noStrike">
                <a:solidFill>
                  <a:srgbClr val="464646"/>
                </a:solidFill>
                <a:latin typeface="Calibri"/>
                <a:ea typeface="Calibri"/>
                <a:cs typeface="Calibri"/>
                <a:sym typeface="Calibri"/>
              </a:rPr>
              <a:t>USA now producing significant amounts of oil from shale oil in North Dakota</a:t>
            </a:r>
            <a:endParaRPr/>
          </a:p>
          <a:p>
            <a:pPr indent="-342900" lvl="0" marL="342900" marR="0" rtl="0" algn="l">
              <a:spcBef>
                <a:spcPts val="560"/>
              </a:spcBef>
              <a:spcAft>
                <a:spcPts val="0"/>
              </a:spcAft>
              <a:buClr>
                <a:srgbClr val="464646"/>
              </a:buClr>
              <a:buSzPts val="2800"/>
              <a:buFont typeface="Arial"/>
              <a:buChar char="•"/>
            </a:pPr>
            <a:r>
              <a:rPr b="0" i="0" lang="en" sz="2800" u="none" cap="none" strike="noStrike">
                <a:solidFill>
                  <a:srgbClr val="464646"/>
                </a:solidFill>
                <a:latin typeface="Calibri"/>
                <a:ea typeface="Calibri"/>
                <a:cs typeface="Calibri"/>
                <a:sym typeface="Calibri"/>
              </a:rPr>
              <a:t>Oil out of rock</a:t>
            </a:r>
            <a:endParaRPr/>
          </a:p>
          <a:p>
            <a:pPr indent="-342900" lvl="0" marL="342900" marR="0" rtl="0" algn="l">
              <a:spcBef>
                <a:spcPts val="560"/>
              </a:spcBef>
              <a:spcAft>
                <a:spcPts val="0"/>
              </a:spcAft>
              <a:buClr>
                <a:srgbClr val="464646"/>
              </a:buClr>
              <a:buSzPts val="2800"/>
              <a:buFont typeface="Arial"/>
              <a:buChar char="•"/>
            </a:pPr>
            <a:r>
              <a:rPr b="0" i="0" lang="en" sz="2800" u="none" cap="none" strike="noStrike">
                <a:solidFill>
                  <a:srgbClr val="464646"/>
                </a:solidFill>
                <a:latin typeface="Calibri"/>
                <a:ea typeface="Calibri"/>
                <a:cs typeface="Calibri"/>
                <a:sym typeface="Calibri"/>
              </a:rPr>
              <a:t>Very expensive to produce</a:t>
            </a:r>
            <a:endParaRPr/>
          </a:p>
          <a:p>
            <a:pPr indent="-342900" lvl="0" marL="342900" marR="0" rtl="0" algn="l">
              <a:spcBef>
                <a:spcPts val="560"/>
              </a:spcBef>
              <a:spcAft>
                <a:spcPts val="1600"/>
              </a:spcAft>
              <a:buClr>
                <a:srgbClr val="464646"/>
              </a:buClr>
              <a:buSzPts val="2800"/>
              <a:buFont typeface="Arial"/>
              <a:buChar char="•"/>
            </a:pPr>
            <a:r>
              <a:rPr b="0" i="0" lang="en" sz="2800" u="none" cap="none" strike="noStrike">
                <a:solidFill>
                  <a:srgbClr val="464646"/>
                </a:solidFill>
                <a:latin typeface="Calibri"/>
                <a:ea typeface="Calibri"/>
                <a:cs typeface="Calibri"/>
                <a:sym typeface="Calibri"/>
              </a:rPr>
              <a:t>USA has a lot of shale oil rock</a:t>
            </a:r>
            <a:endParaRPr b="0" i="0" sz="2800" u="none" cap="none" strike="noStrike">
              <a:solidFill>
                <a:srgbClr val="464646"/>
              </a:solidFill>
              <a:latin typeface="Calibri"/>
              <a:ea typeface="Calibri"/>
              <a:cs typeface="Calibri"/>
              <a:sym typeface="Calibri"/>
            </a:endParaRPr>
          </a:p>
        </p:txBody>
      </p:sp>
      <p:pic>
        <p:nvPicPr>
          <p:cNvPr descr="Chevron_Oil_Shale_Project.png" id="640" name="Google Shape;640;p96"/>
          <p:cNvPicPr preferRelativeResize="0"/>
          <p:nvPr>
            <p:ph idx="2" type="body"/>
          </p:nvPr>
        </p:nvPicPr>
        <p:blipFill rotWithShape="1">
          <a:blip r:embed="rId3">
            <a:alphaModFix/>
          </a:blip>
          <a:srcRect b="-17494" l="0" r="0" t="-17494"/>
          <a:stretch/>
        </p:blipFill>
        <p:spPr>
          <a:xfrm>
            <a:off x="4800600" y="1771650"/>
            <a:ext cx="3257400" cy="3203400"/>
          </a:xfrm>
          <a:prstGeom prst="rect">
            <a:avLst/>
          </a:prstGeom>
          <a:noFill/>
          <a:ln>
            <a:noFill/>
          </a:ln>
        </p:spPr>
      </p:pic>
      <p:pic>
        <p:nvPicPr>
          <p:cNvPr descr="fracmechanismsmall.jpg" id="641" name="Google Shape;641;p96"/>
          <p:cNvPicPr preferRelativeResize="0"/>
          <p:nvPr/>
        </p:nvPicPr>
        <p:blipFill rotWithShape="1">
          <a:blip r:embed="rId4">
            <a:alphaModFix/>
          </a:blip>
          <a:srcRect b="0" l="0" r="0" t="0"/>
          <a:stretch/>
        </p:blipFill>
        <p:spPr>
          <a:xfrm>
            <a:off x="6018772" y="0"/>
            <a:ext cx="3121200" cy="1604700"/>
          </a:xfrm>
          <a:prstGeom prst="rect">
            <a:avLst/>
          </a:prstGeom>
          <a:noFill/>
          <a:ln>
            <a:noFill/>
          </a:ln>
        </p:spPr>
      </p:pic>
      <p:pic>
        <p:nvPicPr>
          <p:cNvPr descr="shale_oil.png" id="642" name="Google Shape;642;p96"/>
          <p:cNvPicPr preferRelativeResize="0"/>
          <p:nvPr/>
        </p:nvPicPr>
        <p:blipFill rotWithShape="1">
          <a:blip r:embed="rId5">
            <a:alphaModFix/>
          </a:blip>
          <a:srcRect b="0" l="0" r="0" t="0"/>
          <a:stretch/>
        </p:blipFill>
        <p:spPr>
          <a:xfrm>
            <a:off x="16422" y="2971800"/>
            <a:ext cx="4618200" cy="2064000"/>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6" name="Shape 646"/>
        <p:cNvGrpSpPr/>
        <p:nvPr/>
      </p:nvGrpSpPr>
      <p:grpSpPr>
        <a:xfrm>
          <a:off x="0" y="0"/>
          <a:ext cx="0" cy="0"/>
          <a:chOff x="0" y="0"/>
          <a:chExt cx="0" cy="0"/>
        </a:xfrm>
      </p:grpSpPr>
      <p:sp>
        <p:nvSpPr>
          <p:cNvPr id="647" name="Google Shape;647;p9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Font typeface="Times New Roman"/>
              <a:buNone/>
            </a:pPr>
            <a:r>
              <a:rPr b="1" i="0" lang="en" sz="1800" u="none" cap="none" strike="noStrike">
                <a:solidFill>
                  <a:srgbClr val="3C3C3C"/>
                </a:solidFill>
                <a:latin typeface="Times New Roman"/>
                <a:ea typeface="Times New Roman"/>
                <a:cs typeface="Times New Roman"/>
                <a:sym typeface="Times New Roman"/>
              </a:rPr>
              <a:t>Truth Will Out: Fracking Has Tainted Ground Water</a:t>
            </a:r>
            <a:endParaRPr/>
          </a:p>
        </p:txBody>
      </p:sp>
      <p:sp>
        <p:nvSpPr>
          <p:cNvPr id="648" name="Google Shape;648;p9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2"/>
              </a:buClr>
              <a:buFont typeface="Times New Roman"/>
              <a:buNone/>
            </a:pPr>
            <a:r>
              <a:rPr b="0" i="0" lang="en" sz="1150" u="none" cap="none" strike="noStrike">
                <a:solidFill>
                  <a:srgbClr val="3C3C3C"/>
                </a:solidFill>
                <a:latin typeface="Times New Roman"/>
                <a:ea typeface="Times New Roman"/>
                <a:cs typeface="Times New Roman"/>
                <a:sym typeface="Times New Roman"/>
              </a:rPr>
              <a:t>Giving the lie to gas drillers' long-standing insistence that hydraulic fracturing to release shale oil and gas has never contaminated drinking water supplies, the Environmental Protection Agency announced that it had </a:t>
            </a:r>
            <a:r>
              <a:rPr b="1" i="0" lang="en" sz="1150" u="sng" cap="none" strike="noStrike">
                <a:solidFill>
                  <a:schemeClr val="hlink"/>
                </a:solidFill>
                <a:latin typeface="Times New Roman"/>
                <a:ea typeface="Times New Roman"/>
                <a:cs typeface="Times New Roman"/>
                <a:sym typeface="Times New Roman"/>
                <a:hlinkClick r:id="rId3"/>
              </a:rPr>
              <a:t>detected chemicals associated with fracking in groundwater in Wyoming</a:t>
            </a:r>
            <a:r>
              <a:rPr b="0" i="0" lang="en" sz="1150" u="none" cap="none" strike="noStrike">
                <a:solidFill>
                  <a:srgbClr val="3C3C3C"/>
                </a:solidFill>
                <a:latin typeface="Times New Roman"/>
                <a:ea typeface="Times New Roman"/>
                <a:cs typeface="Times New Roman"/>
                <a:sym typeface="Times New Roman"/>
              </a:rPr>
              <a:t>. Earlier, EWG's own investigation uncovered a long-forgotten 1987 EPA report that found </a:t>
            </a:r>
            <a:r>
              <a:rPr b="1" i="0" lang="en" sz="1150" u="sng" cap="none" strike="noStrike">
                <a:solidFill>
                  <a:schemeClr val="hlink"/>
                </a:solidFill>
                <a:latin typeface="Times New Roman"/>
                <a:ea typeface="Times New Roman"/>
                <a:cs typeface="Times New Roman"/>
                <a:sym typeface="Times New Roman"/>
                <a:hlinkClick r:id="rId4"/>
              </a:rPr>
              <a:t>fracking-related contamination in water wells used by West Virginia residents</a:t>
            </a:r>
            <a:r>
              <a:rPr b="0" i="0" lang="en" sz="1150" u="none" cap="none" strike="noStrike">
                <a:solidFill>
                  <a:srgbClr val="3C3C3C"/>
                </a:solidFill>
                <a:latin typeface="Times New Roman"/>
                <a:ea typeface="Times New Roman"/>
                <a:cs typeface="Times New Roman"/>
                <a:sym typeface="Times New Roman"/>
              </a:rPr>
              <a:t>. In the face of mounting public pressure, meanwhile,</a:t>
            </a:r>
            <a:r>
              <a:rPr b="1" i="0" lang="en" sz="1150" u="sng" cap="none" strike="noStrike">
                <a:solidFill>
                  <a:schemeClr val="hlink"/>
                </a:solidFill>
                <a:latin typeface="Times New Roman"/>
                <a:ea typeface="Times New Roman"/>
                <a:cs typeface="Times New Roman"/>
                <a:sym typeface="Times New Roman"/>
                <a:hlinkClick r:id="rId5"/>
              </a:rPr>
              <a:t>regulators decided to postpone action</a:t>
            </a:r>
            <a:r>
              <a:rPr b="0" i="0" lang="en" sz="1150" u="none" cap="none" strike="noStrike">
                <a:solidFill>
                  <a:srgbClr val="3C3C3C"/>
                </a:solidFill>
                <a:latin typeface="Times New Roman"/>
                <a:ea typeface="Times New Roman"/>
                <a:cs typeface="Times New Roman"/>
                <a:sym typeface="Times New Roman"/>
              </a:rPr>
              <a:t> on rules that could open the door to widespread drilling and fracking in the vast Delaware River watershed.</a:t>
            </a:r>
            <a:endParaRPr/>
          </a:p>
        </p:txBody>
      </p:sp>
    </p:spTree>
  </p:cSld>
  <p:clrMapOvr>
    <a:masterClrMapping/>
  </p:clrMapOvr>
  <p:transition spd="slow">
    <p:fade thruBlk="1"/>
  </p:transition>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2" name="Shape 652"/>
        <p:cNvGrpSpPr/>
        <p:nvPr/>
      </p:nvGrpSpPr>
      <p:grpSpPr>
        <a:xfrm>
          <a:off x="0" y="0"/>
          <a:ext cx="0" cy="0"/>
          <a:chOff x="0" y="0"/>
          <a:chExt cx="0" cy="0"/>
        </a:xfrm>
      </p:grpSpPr>
      <p:sp>
        <p:nvSpPr>
          <p:cNvPr id="653" name="Google Shape;653;p98"/>
          <p:cNvSpPr txBox="1"/>
          <p:nvPr>
            <p:ph type="title"/>
          </p:nvPr>
        </p:nvSpPr>
        <p:spPr>
          <a:xfrm>
            <a:off x="380999" y="1"/>
            <a:ext cx="7068000" cy="628500"/>
          </a:xfrm>
          <a:prstGeom prst="rect">
            <a:avLst/>
          </a:prstGeom>
          <a:noFill/>
          <a:ln>
            <a:noFill/>
          </a:ln>
        </p:spPr>
        <p:txBody>
          <a:bodyPr anchorCtr="0" anchor="b" bIns="45700" lIns="91425" spcFirstLastPara="1" rIns="91425" wrap="square" tIns="45700">
            <a:noAutofit/>
          </a:bodyPr>
          <a:lstStyle/>
          <a:p>
            <a:pPr indent="0" lvl="0" marL="0" marR="0" rtl="0" algn="l">
              <a:spcBef>
                <a:spcPts val="0"/>
              </a:spcBef>
              <a:spcAft>
                <a:spcPts val="0"/>
              </a:spcAft>
              <a:buClr>
                <a:schemeClr val="lt1"/>
              </a:buClr>
              <a:buFont typeface="Calibri"/>
              <a:buNone/>
            </a:pPr>
            <a:r>
              <a:rPr lang="en"/>
              <a:t>Tar Sands - </a:t>
            </a:r>
            <a:r>
              <a:rPr lang="en" u="sng">
                <a:solidFill>
                  <a:schemeClr val="hlink"/>
                </a:solidFill>
                <a:hlinkClick r:id="rId3"/>
              </a:rPr>
              <a:t>on FRQ 2011 #3</a:t>
            </a:r>
            <a:endParaRPr b="0" i="0" sz="2800" u="none" cap="none" strike="noStrike">
              <a:solidFill>
                <a:schemeClr val="lt1"/>
              </a:solidFill>
              <a:latin typeface="Calibri"/>
              <a:ea typeface="Calibri"/>
              <a:cs typeface="Calibri"/>
              <a:sym typeface="Calibri"/>
            </a:endParaRPr>
          </a:p>
        </p:txBody>
      </p:sp>
      <p:sp>
        <p:nvSpPr>
          <p:cNvPr id="654" name="Google Shape;654;p98"/>
          <p:cNvSpPr txBox="1"/>
          <p:nvPr>
            <p:ph idx="1" type="body"/>
          </p:nvPr>
        </p:nvSpPr>
        <p:spPr>
          <a:xfrm>
            <a:off x="0" y="685801"/>
            <a:ext cx="6324600" cy="25719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80000"/>
              </a:lnSpc>
              <a:spcBef>
                <a:spcPts val="0"/>
              </a:spcBef>
              <a:spcAft>
                <a:spcPts val="0"/>
              </a:spcAft>
              <a:buClr>
                <a:srgbClr val="464646"/>
              </a:buClr>
              <a:buSzPts val="2380"/>
              <a:buFont typeface="Arial"/>
              <a:buChar char="•"/>
            </a:pPr>
            <a:r>
              <a:rPr b="0" i="0" lang="en" sz="2380" u="none" cap="none" strike="noStrike">
                <a:solidFill>
                  <a:srgbClr val="464646"/>
                </a:solidFill>
                <a:latin typeface="Calibri"/>
                <a:ea typeface="Calibri"/>
                <a:cs typeface="Calibri"/>
                <a:sym typeface="Calibri"/>
              </a:rPr>
              <a:t>Energy - Tar sands (oil sands) </a:t>
            </a:r>
            <a:endParaRPr/>
          </a:p>
          <a:p>
            <a:pPr indent="-285750" lvl="1" marL="742950" marR="0" rtl="0" algn="l">
              <a:lnSpc>
                <a:spcPct val="80000"/>
              </a:lnSpc>
              <a:spcBef>
                <a:spcPts val="408"/>
              </a:spcBef>
              <a:spcAft>
                <a:spcPts val="0"/>
              </a:spcAft>
              <a:buClr>
                <a:srgbClr val="464646"/>
              </a:buClr>
              <a:buSzPts val="2040"/>
              <a:buFont typeface="Arial"/>
              <a:buChar char="–"/>
            </a:pPr>
            <a:r>
              <a:rPr b="0" i="0" lang="en" sz="2040" u="none" cap="none" strike="noStrike">
                <a:solidFill>
                  <a:srgbClr val="464646"/>
                </a:solidFill>
                <a:latin typeface="Calibri"/>
                <a:ea typeface="Calibri"/>
                <a:cs typeface="Calibri"/>
                <a:sym typeface="Calibri"/>
              </a:rPr>
              <a:t>Keystone XL pipeline over prime ag land and Ogallala aquifer</a:t>
            </a:r>
            <a:endParaRPr/>
          </a:p>
          <a:p>
            <a:pPr indent="-285750" lvl="1" marL="742950" marR="0" rtl="0" algn="l">
              <a:lnSpc>
                <a:spcPct val="80000"/>
              </a:lnSpc>
              <a:spcBef>
                <a:spcPts val="408"/>
              </a:spcBef>
              <a:spcAft>
                <a:spcPts val="0"/>
              </a:spcAft>
              <a:buClr>
                <a:srgbClr val="464646"/>
              </a:buClr>
              <a:buSzPts val="2040"/>
              <a:buFont typeface="Arial"/>
              <a:buChar char="–"/>
            </a:pPr>
            <a:r>
              <a:rPr b="0" i="0" lang="en" sz="2040" u="none" cap="none" strike="noStrike">
                <a:solidFill>
                  <a:srgbClr val="464646"/>
                </a:solidFill>
                <a:latin typeface="Calibri"/>
                <a:ea typeface="Calibri"/>
                <a:cs typeface="Calibri"/>
                <a:sym typeface="Calibri"/>
              </a:rPr>
              <a:t>Bitumen</a:t>
            </a:r>
            <a:endParaRPr/>
          </a:p>
          <a:p>
            <a:pPr indent="-285750" lvl="1" marL="742950" marR="0" rtl="0" algn="l">
              <a:lnSpc>
                <a:spcPct val="80000"/>
              </a:lnSpc>
              <a:spcBef>
                <a:spcPts val="408"/>
              </a:spcBef>
              <a:spcAft>
                <a:spcPts val="0"/>
              </a:spcAft>
              <a:buClr>
                <a:srgbClr val="464646"/>
              </a:buClr>
              <a:buSzPts val="2040"/>
              <a:buFont typeface="Arial"/>
              <a:buChar char="–"/>
            </a:pPr>
            <a:r>
              <a:rPr b="0" i="0" lang="en" sz="2040" u="none" cap="none" strike="noStrike">
                <a:solidFill>
                  <a:srgbClr val="464646"/>
                </a:solidFill>
                <a:latin typeface="Calibri"/>
                <a:ea typeface="Calibri"/>
                <a:cs typeface="Calibri"/>
                <a:sym typeface="Calibri"/>
              </a:rPr>
              <a:t>Found under an old growth boreal forest</a:t>
            </a:r>
            <a:endParaRPr/>
          </a:p>
          <a:p>
            <a:pPr indent="-228600" lvl="2" marL="1143000" marR="0" rtl="0" algn="l">
              <a:lnSpc>
                <a:spcPct val="80000"/>
              </a:lnSpc>
              <a:spcBef>
                <a:spcPts val="340"/>
              </a:spcBef>
              <a:spcAft>
                <a:spcPts val="0"/>
              </a:spcAft>
              <a:buClr>
                <a:srgbClr val="464646"/>
              </a:buClr>
              <a:buSzPts val="1700"/>
              <a:buFont typeface="Arial"/>
              <a:buChar char="•"/>
            </a:pPr>
            <a:r>
              <a:rPr b="0" i="0" lang="en" sz="1700" u="none" cap="none" strike="noStrike">
                <a:solidFill>
                  <a:srgbClr val="464646"/>
                </a:solidFill>
                <a:latin typeface="Calibri"/>
                <a:ea typeface="Calibri"/>
                <a:cs typeface="Calibri"/>
                <a:sym typeface="Calibri"/>
              </a:rPr>
              <a:t>Ecosystem services of forests – CO2 sink</a:t>
            </a:r>
            <a:endParaRPr/>
          </a:p>
          <a:p>
            <a:pPr indent="-285750" lvl="1" marL="742950" marR="0" rtl="0" algn="l">
              <a:lnSpc>
                <a:spcPct val="80000"/>
              </a:lnSpc>
              <a:spcBef>
                <a:spcPts val="408"/>
              </a:spcBef>
              <a:spcAft>
                <a:spcPts val="0"/>
              </a:spcAft>
              <a:buClr>
                <a:srgbClr val="464646"/>
              </a:buClr>
              <a:buSzPts val="2040"/>
              <a:buFont typeface="Arial"/>
              <a:buChar char="–"/>
            </a:pPr>
            <a:r>
              <a:rPr b="0" i="0" lang="en" sz="2040" u="none" cap="none" strike="noStrike">
                <a:solidFill>
                  <a:srgbClr val="464646"/>
                </a:solidFill>
                <a:latin typeface="Calibri"/>
                <a:ea typeface="Calibri"/>
                <a:cs typeface="Calibri"/>
                <a:sym typeface="Calibri"/>
              </a:rPr>
              <a:t>Low net energy</a:t>
            </a:r>
            <a:endParaRPr/>
          </a:p>
          <a:p>
            <a:pPr indent="-285750" lvl="1" marL="742950" marR="0" rtl="0" algn="l">
              <a:lnSpc>
                <a:spcPct val="80000"/>
              </a:lnSpc>
              <a:spcBef>
                <a:spcPts val="408"/>
              </a:spcBef>
              <a:spcAft>
                <a:spcPts val="0"/>
              </a:spcAft>
              <a:buClr>
                <a:srgbClr val="464646"/>
              </a:buClr>
              <a:buSzPts val="2040"/>
              <a:buFont typeface="Arial"/>
              <a:buChar char="–"/>
            </a:pPr>
            <a:r>
              <a:rPr b="0" i="0" lang="en" sz="2040" u="none" cap="none" strike="noStrike">
                <a:solidFill>
                  <a:srgbClr val="464646"/>
                </a:solidFill>
                <a:latin typeface="Calibri"/>
                <a:ea typeface="Calibri"/>
                <a:cs typeface="Calibri"/>
                <a:sym typeface="Calibri"/>
              </a:rPr>
              <a:t>Very dirty</a:t>
            </a:r>
            <a:endParaRPr/>
          </a:p>
          <a:p>
            <a:pPr indent="-285750" lvl="1" marL="742950" marR="0" rtl="0" algn="l">
              <a:lnSpc>
                <a:spcPct val="80000"/>
              </a:lnSpc>
              <a:spcBef>
                <a:spcPts val="408"/>
              </a:spcBef>
              <a:spcAft>
                <a:spcPts val="0"/>
              </a:spcAft>
              <a:buClr>
                <a:srgbClr val="464646"/>
              </a:buClr>
              <a:buSzPts val="2040"/>
              <a:buFont typeface="Arial"/>
              <a:buChar char="–"/>
            </a:pPr>
            <a:r>
              <a:rPr b="0" i="0" lang="en" sz="2040" u="none" cap="none" strike="noStrike">
                <a:solidFill>
                  <a:srgbClr val="464646"/>
                </a:solidFill>
                <a:latin typeface="Calibri"/>
                <a:ea typeface="Calibri"/>
                <a:cs typeface="Calibri"/>
                <a:sym typeface="Calibri"/>
              </a:rPr>
              <a:t>Surface mining</a:t>
            </a:r>
            <a:endParaRPr/>
          </a:p>
          <a:p>
            <a:pPr indent="-285750" lvl="1" marL="742950" marR="0" rtl="0" algn="l">
              <a:lnSpc>
                <a:spcPct val="80000"/>
              </a:lnSpc>
              <a:spcBef>
                <a:spcPts val="408"/>
              </a:spcBef>
              <a:spcAft>
                <a:spcPts val="0"/>
              </a:spcAft>
              <a:buClr>
                <a:srgbClr val="464646"/>
              </a:buClr>
              <a:buSzPts val="2040"/>
              <a:buFont typeface="Arial"/>
              <a:buChar char="–"/>
            </a:pPr>
            <a:r>
              <a:rPr b="0" i="0" lang="en" sz="2040" u="none" cap="none" strike="noStrike">
                <a:solidFill>
                  <a:srgbClr val="464646"/>
                </a:solidFill>
                <a:latin typeface="Calibri"/>
                <a:ea typeface="Calibri"/>
                <a:cs typeface="Calibri"/>
                <a:sym typeface="Calibri"/>
              </a:rPr>
              <a:t>Toxic tailings ponds</a:t>
            </a:r>
            <a:endParaRPr/>
          </a:p>
          <a:p>
            <a:pPr indent="-285750" lvl="1" marL="742950" marR="0" rtl="0" algn="l">
              <a:lnSpc>
                <a:spcPct val="80000"/>
              </a:lnSpc>
              <a:spcBef>
                <a:spcPts val="408"/>
              </a:spcBef>
              <a:spcAft>
                <a:spcPts val="0"/>
              </a:spcAft>
              <a:buClr>
                <a:srgbClr val="464646"/>
              </a:buClr>
              <a:buSzPts val="2040"/>
              <a:buFont typeface="Arial"/>
              <a:buChar char="–"/>
            </a:pPr>
            <a:r>
              <a:rPr b="0" i="0" lang="en" sz="2040" u="none" cap="none" strike="noStrike">
                <a:solidFill>
                  <a:srgbClr val="464646"/>
                </a:solidFill>
                <a:latin typeface="Calibri"/>
                <a:ea typeface="Calibri"/>
                <a:cs typeface="Calibri"/>
                <a:sym typeface="Calibri"/>
              </a:rPr>
              <a:t>Continued reliance of oil</a:t>
            </a:r>
            <a:endParaRPr/>
          </a:p>
          <a:p>
            <a:pPr indent="-156209" lvl="1" marL="742950" marR="0" rtl="0" algn="l">
              <a:lnSpc>
                <a:spcPct val="80000"/>
              </a:lnSpc>
              <a:spcBef>
                <a:spcPts val="408"/>
              </a:spcBef>
              <a:spcAft>
                <a:spcPts val="0"/>
              </a:spcAft>
              <a:buClr>
                <a:srgbClr val="464646"/>
              </a:buClr>
              <a:buSzPts val="2040"/>
              <a:buFont typeface="Arial"/>
              <a:buNone/>
            </a:pPr>
            <a:r>
              <a:t/>
            </a:r>
            <a:endParaRPr b="0" i="0" sz="2040" u="none" cap="none" strike="noStrike">
              <a:solidFill>
                <a:srgbClr val="464646"/>
              </a:solidFill>
              <a:latin typeface="Calibri"/>
              <a:ea typeface="Calibri"/>
              <a:cs typeface="Calibri"/>
              <a:sym typeface="Calibri"/>
            </a:endParaRPr>
          </a:p>
          <a:p>
            <a:pPr indent="-156209" lvl="1" marL="742950" marR="0" rtl="0" algn="l">
              <a:lnSpc>
                <a:spcPct val="80000"/>
              </a:lnSpc>
              <a:spcBef>
                <a:spcPts val="408"/>
              </a:spcBef>
              <a:spcAft>
                <a:spcPts val="1600"/>
              </a:spcAft>
              <a:buClr>
                <a:srgbClr val="464646"/>
              </a:buClr>
              <a:buSzPts val="2040"/>
              <a:buFont typeface="Arial"/>
              <a:buNone/>
            </a:pPr>
            <a:r>
              <a:t/>
            </a:r>
            <a:endParaRPr b="0" i="0" sz="2040" u="none" cap="none" strike="noStrike">
              <a:solidFill>
                <a:srgbClr val="464646"/>
              </a:solidFill>
              <a:latin typeface="Calibri"/>
              <a:ea typeface="Calibri"/>
              <a:cs typeface="Calibri"/>
              <a:sym typeface="Calibri"/>
            </a:endParaRPr>
          </a:p>
        </p:txBody>
      </p:sp>
      <p:pic>
        <p:nvPicPr>
          <p:cNvPr id="655" name="Google Shape;655;p98"/>
          <p:cNvPicPr preferRelativeResize="0"/>
          <p:nvPr>
            <p:ph idx="2" type="body"/>
          </p:nvPr>
        </p:nvPicPr>
        <p:blipFill rotWithShape="1">
          <a:blip r:embed="rId4">
            <a:alphaModFix/>
          </a:blip>
          <a:srcRect b="0" l="0" r="0" t="0"/>
          <a:stretch/>
        </p:blipFill>
        <p:spPr>
          <a:xfrm>
            <a:off x="5943601" y="114300"/>
            <a:ext cx="3200400" cy="3506700"/>
          </a:xfrm>
          <a:prstGeom prst="rect">
            <a:avLst/>
          </a:prstGeom>
          <a:noFill/>
          <a:ln>
            <a:noFill/>
          </a:ln>
        </p:spPr>
      </p:pic>
      <p:pic>
        <p:nvPicPr>
          <p:cNvPr id="656" name="Google Shape;656;p98"/>
          <p:cNvPicPr preferRelativeResize="0"/>
          <p:nvPr/>
        </p:nvPicPr>
        <p:blipFill rotWithShape="1">
          <a:blip r:embed="rId5">
            <a:alphaModFix/>
          </a:blip>
          <a:srcRect b="0" l="0" r="0" t="0"/>
          <a:stretch/>
        </p:blipFill>
        <p:spPr>
          <a:xfrm>
            <a:off x="5714999" y="3435356"/>
            <a:ext cx="3405000" cy="1708200"/>
          </a:xfrm>
          <a:prstGeom prst="rect">
            <a:avLst/>
          </a:prstGeom>
          <a:noFill/>
          <a:ln>
            <a:noFill/>
          </a:ln>
        </p:spPr>
      </p:pic>
      <p:pic>
        <p:nvPicPr>
          <p:cNvPr id="657" name="Google Shape;657;p98"/>
          <p:cNvPicPr preferRelativeResize="0"/>
          <p:nvPr/>
        </p:nvPicPr>
        <p:blipFill rotWithShape="1">
          <a:blip r:embed="rId6">
            <a:alphaModFix/>
          </a:blip>
          <a:srcRect b="0" l="0" r="0" t="0"/>
          <a:stretch/>
        </p:blipFill>
        <p:spPr>
          <a:xfrm>
            <a:off x="0" y="3505200"/>
            <a:ext cx="3276600" cy="1638300"/>
          </a:xfrm>
          <a:prstGeom prst="rect">
            <a:avLst/>
          </a:prstGeom>
          <a:noFill/>
          <a:ln>
            <a:noFill/>
          </a:ln>
        </p:spPr>
      </p:pic>
      <p:pic>
        <p:nvPicPr>
          <p:cNvPr id="658" name="Google Shape;658;p98"/>
          <p:cNvPicPr preferRelativeResize="0"/>
          <p:nvPr/>
        </p:nvPicPr>
        <p:blipFill rotWithShape="1">
          <a:blip r:embed="rId7">
            <a:alphaModFix/>
          </a:blip>
          <a:srcRect b="0" l="0" r="0" t="0"/>
          <a:stretch/>
        </p:blipFill>
        <p:spPr>
          <a:xfrm>
            <a:off x="2743200" y="3736181"/>
            <a:ext cx="2817600" cy="1407300"/>
          </a:xfrm>
          <a:prstGeom prst="rect">
            <a:avLst/>
          </a:prstGeom>
          <a:noFill/>
          <a:ln>
            <a:noFill/>
          </a:ln>
        </p:spPr>
      </p:pic>
    </p:spTree>
  </p:cSld>
  <p:clrMapOvr>
    <a:masterClrMapping/>
  </p:clrMapOvr>
  <p:transition spd="slow">
    <p:fade thruBlk="1"/>
  </p:transition>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CCCCCC"/>
        </a:solidFill>
      </p:bgPr>
    </p:bg>
    <p:spTree>
      <p:nvGrpSpPr>
        <p:cNvPr id="662" name="Shape 662"/>
        <p:cNvGrpSpPr/>
        <p:nvPr/>
      </p:nvGrpSpPr>
      <p:grpSpPr>
        <a:xfrm>
          <a:off x="0" y="0"/>
          <a:ext cx="0" cy="0"/>
          <a:chOff x="0" y="0"/>
          <a:chExt cx="0" cy="0"/>
        </a:xfrm>
      </p:grpSpPr>
      <p:sp>
        <p:nvSpPr>
          <p:cNvPr id="663" name="Google Shape;663;p9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following are general reminders for the exam </a:t>
            </a:r>
            <a:endParaRPr/>
          </a:p>
          <a:p>
            <a:pPr indent="0" lvl="0" marL="0" rtl="0" algn="l">
              <a:spcBef>
                <a:spcPts val="0"/>
              </a:spcBef>
              <a:spcAft>
                <a:spcPts val="0"/>
              </a:spcAft>
              <a:buNone/>
            </a:pPr>
            <a:r>
              <a:t/>
            </a:r>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7" name="Shape 667"/>
        <p:cNvGrpSpPr/>
        <p:nvPr/>
      </p:nvGrpSpPr>
      <p:grpSpPr>
        <a:xfrm>
          <a:off x="0" y="0"/>
          <a:ext cx="0" cy="0"/>
          <a:chOff x="0" y="0"/>
          <a:chExt cx="0" cy="0"/>
        </a:xfrm>
      </p:grpSpPr>
      <p:sp>
        <p:nvSpPr>
          <p:cNvPr id="668" name="Google Shape;668;p100"/>
          <p:cNvSpPr txBox="1"/>
          <p:nvPr>
            <p:ph idx="4294967295" type="title"/>
          </p:nvPr>
        </p:nvSpPr>
        <p:spPr>
          <a:xfrm>
            <a:off x="1485900" y="171180"/>
            <a:ext cx="6171930" cy="742770"/>
          </a:xfrm>
          <a:prstGeom prst="rect">
            <a:avLst/>
          </a:prstGeom>
          <a:noFill/>
          <a:ln>
            <a:noFill/>
          </a:ln>
        </p:spPr>
        <p:txBody>
          <a:bodyPr anchorCtr="0" anchor="t" bIns="34275" lIns="91425" spcFirstLastPara="1" rIns="91425" wrap="square" tIns="34275">
            <a:noAutofit/>
          </a:bodyPr>
          <a:lstStyle/>
          <a:p>
            <a:pPr indent="0" lvl="0" marL="0" marR="0" rtl="0" algn="l">
              <a:lnSpc>
                <a:spcPct val="100000"/>
              </a:lnSpc>
              <a:spcBef>
                <a:spcPts val="0"/>
              </a:spcBef>
              <a:spcAft>
                <a:spcPts val="0"/>
              </a:spcAft>
              <a:buClr>
                <a:schemeClr val="dk1"/>
              </a:buClr>
              <a:buFont typeface="Noto Sans Symbols"/>
              <a:buNone/>
            </a:pPr>
            <a:r>
              <a:rPr b="0" i="0" lang="en" sz="3000" u="none" cap="none" strike="noStrike">
                <a:solidFill>
                  <a:schemeClr val="dk1"/>
                </a:solidFill>
                <a:latin typeface="Arial"/>
                <a:ea typeface="Arial"/>
                <a:cs typeface="Arial"/>
                <a:sym typeface="Arial"/>
              </a:rPr>
              <a:t>Important Vocab</a:t>
            </a:r>
            <a:endParaRPr/>
          </a:p>
        </p:txBody>
      </p:sp>
      <p:sp>
        <p:nvSpPr>
          <p:cNvPr id="669" name="Google Shape;669;p100"/>
          <p:cNvSpPr txBox="1"/>
          <p:nvPr>
            <p:ph idx="4294967295" type="body"/>
          </p:nvPr>
        </p:nvSpPr>
        <p:spPr>
          <a:xfrm>
            <a:off x="505480" y="994400"/>
            <a:ext cx="2808900" cy="3538500"/>
          </a:xfrm>
          <a:prstGeom prst="rect">
            <a:avLst/>
          </a:prstGeom>
          <a:noFill/>
          <a:ln>
            <a:noFill/>
          </a:ln>
        </p:spPr>
        <p:txBody>
          <a:bodyPr anchorCtr="0" anchor="t" bIns="34275" lIns="91425" spcFirstLastPara="1" rIns="91425" wrap="square" tIns="34275">
            <a:noAutofit/>
          </a:bodyPr>
          <a:lstStyle/>
          <a:p>
            <a:pPr indent="0" lvl="0" marL="0" marR="0" rtl="0" algn="l">
              <a:lnSpc>
                <a:spcPct val="80000"/>
              </a:lnSpc>
              <a:spcBef>
                <a:spcPts val="0"/>
              </a:spcBef>
              <a:spcAft>
                <a:spcPts val="0"/>
              </a:spcAft>
              <a:buClr>
                <a:srgbClr val="93A299"/>
              </a:buClr>
              <a:buSzPts val="1530"/>
              <a:buFont typeface="Arial"/>
              <a:buChar char="•"/>
            </a:pPr>
            <a:r>
              <a:rPr b="0" i="0" lang="en" sz="1800" u="none" cap="none" strike="noStrike">
                <a:solidFill>
                  <a:srgbClr val="000000"/>
                </a:solidFill>
                <a:latin typeface="Arial"/>
                <a:ea typeface="Arial"/>
                <a:cs typeface="Arial"/>
                <a:sym typeface="Arial"/>
              </a:rPr>
              <a:t>Conservation</a:t>
            </a:r>
            <a:endParaRPr/>
          </a:p>
          <a:p>
            <a:pPr indent="-48260" lvl="0" marL="137160" marR="0" rtl="0" algn="l">
              <a:lnSpc>
                <a:spcPct val="80000"/>
              </a:lnSpc>
              <a:spcBef>
                <a:spcPts val="357"/>
              </a:spcBef>
              <a:spcAft>
                <a:spcPts val="0"/>
              </a:spcAft>
              <a:buClr>
                <a:schemeClr val="dk2"/>
              </a:buClr>
              <a:buFont typeface="Noto Sans Symbols"/>
              <a:buNone/>
            </a:pPr>
            <a:r>
              <a:t/>
            </a:r>
            <a:endParaRPr b="0" i="0" sz="1800" u="none" cap="none" strike="noStrike">
              <a:solidFill>
                <a:srgbClr val="000000"/>
              </a:solidFill>
              <a:latin typeface="Arial"/>
              <a:ea typeface="Arial"/>
              <a:cs typeface="Arial"/>
              <a:sym typeface="Arial"/>
            </a:endParaRPr>
          </a:p>
          <a:p>
            <a:pPr indent="0" lvl="0" marL="0" marR="0" rtl="0" algn="l">
              <a:lnSpc>
                <a:spcPct val="80000"/>
              </a:lnSpc>
              <a:spcBef>
                <a:spcPts val="359"/>
              </a:spcBef>
              <a:spcAft>
                <a:spcPts val="0"/>
              </a:spcAft>
              <a:buClr>
                <a:srgbClr val="93A299"/>
              </a:buClr>
              <a:buSzPts val="1530"/>
              <a:buFont typeface="Arial"/>
              <a:buChar char="•"/>
            </a:pPr>
            <a:r>
              <a:rPr b="0" i="0" lang="en" sz="1800" u="none" cap="none" strike="noStrike">
                <a:solidFill>
                  <a:srgbClr val="000000"/>
                </a:solidFill>
                <a:latin typeface="Arial"/>
                <a:ea typeface="Arial"/>
                <a:cs typeface="Arial"/>
                <a:sym typeface="Arial"/>
              </a:rPr>
              <a:t>Preservation</a:t>
            </a:r>
            <a:endParaRPr/>
          </a:p>
          <a:p>
            <a:pPr indent="-48260" lvl="0" marL="137160" marR="0" rtl="0" algn="l">
              <a:lnSpc>
                <a:spcPct val="80000"/>
              </a:lnSpc>
              <a:spcBef>
                <a:spcPts val="357"/>
              </a:spcBef>
              <a:spcAft>
                <a:spcPts val="0"/>
              </a:spcAft>
              <a:buClr>
                <a:schemeClr val="dk2"/>
              </a:buClr>
              <a:buFont typeface="Noto Sans Symbols"/>
              <a:buNone/>
            </a:pPr>
            <a:r>
              <a:t/>
            </a:r>
            <a:endParaRPr b="0" i="0" sz="1800" u="none" cap="none" strike="noStrike">
              <a:solidFill>
                <a:srgbClr val="000000"/>
              </a:solidFill>
              <a:latin typeface="Arial"/>
              <a:ea typeface="Arial"/>
              <a:cs typeface="Arial"/>
              <a:sym typeface="Arial"/>
            </a:endParaRPr>
          </a:p>
          <a:p>
            <a:pPr indent="0" lvl="0" marL="0" marR="0" rtl="0" algn="l">
              <a:lnSpc>
                <a:spcPct val="80000"/>
              </a:lnSpc>
              <a:spcBef>
                <a:spcPts val="359"/>
              </a:spcBef>
              <a:spcAft>
                <a:spcPts val="0"/>
              </a:spcAft>
              <a:buClr>
                <a:srgbClr val="93A299"/>
              </a:buClr>
              <a:buSzPts val="1530"/>
              <a:buFont typeface="Arial"/>
              <a:buChar char="•"/>
            </a:pPr>
            <a:r>
              <a:rPr b="0" i="0" lang="en" sz="1800" u="none" cap="none" strike="noStrike">
                <a:solidFill>
                  <a:srgbClr val="000000"/>
                </a:solidFill>
                <a:latin typeface="Arial"/>
                <a:ea typeface="Arial"/>
                <a:cs typeface="Arial"/>
                <a:sym typeface="Arial"/>
              </a:rPr>
              <a:t>Restoration</a:t>
            </a:r>
            <a:endParaRPr/>
          </a:p>
          <a:p>
            <a:pPr indent="-48260" lvl="0" marL="137160" marR="0" rtl="0" algn="l">
              <a:lnSpc>
                <a:spcPct val="80000"/>
              </a:lnSpc>
              <a:spcBef>
                <a:spcPts val="357"/>
              </a:spcBef>
              <a:spcAft>
                <a:spcPts val="0"/>
              </a:spcAft>
              <a:buClr>
                <a:schemeClr val="dk2"/>
              </a:buClr>
              <a:buFont typeface="Noto Sans Symbols"/>
              <a:buNone/>
            </a:pPr>
            <a:r>
              <a:t/>
            </a:r>
            <a:endParaRPr b="0" i="0" sz="1800" u="none" cap="none" strike="noStrike">
              <a:solidFill>
                <a:srgbClr val="000000"/>
              </a:solidFill>
              <a:latin typeface="Arial"/>
              <a:ea typeface="Arial"/>
              <a:cs typeface="Arial"/>
              <a:sym typeface="Arial"/>
            </a:endParaRPr>
          </a:p>
          <a:p>
            <a:pPr indent="0" lvl="0" marL="0" marR="0" rtl="0" algn="l">
              <a:lnSpc>
                <a:spcPct val="80000"/>
              </a:lnSpc>
              <a:spcBef>
                <a:spcPts val="359"/>
              </a:spcBef>
              <a:spcAft>
                <a:spcPts val="0"/>
              </a:spcAft>
              <a:buClr>
                <a:srgbClr val="93A299"/>
              </a:buClr>
              <a:buSzPts val="1530"/>
              <a:buFont typeface="Arial"/>
              <a:buChar char="•"/>
            </a:pPr>
            <a:r>
              <a:rPr b="0" i="0" lang="en" sz="1800" u="none" cap="none" strike="noStrike">
                <a:solidFill>
                  <a:srgbClr val="000000"/>
                </a:solidFill>
                <a:latin typeface="Arial"/>
                <a:ea typeface="Arial"/>
                <a:cs typeface="Arial"/>
                <a:sym typeface="Arial"/>
              </a:rPr>
              <a:t>Remediation</a:t>
            </a:r>
            <a:endParaRPr/>
          </a:p>
          <a:p>
            <a:pPr indent="-48260" lvl="0" marL="137160" marR="0" rtl="0" algn="l">
              <a:lnSpc>
                <a:spcPct val="80000"/>
              </a:lnSpc>
              <a:spcBef>
                <a:spcPts val="357"/>
              </a:spcBef>
              <a:spcAft>
                <a:spcPts val="0"/>
              </a:spcAft>
              <a:buClr>
                <a:schemeClr val="dk2"/>
              </a:buClr>
              <a:buFont typeface="Noto Sans Symbols"/>
              <a:buNone/>
            </a:pPr>
            <a:r>
              <a:t/>
            </a:r>
            <a:endParaRPr b="0" i="0" sz="1800" u="none" cap="none" strike="noStrike">
              <a:solidFill>
                <a:srgbClr val="000000"/>
              </a:solidFill>
              <a:latin typeface="Arial"/>
              <a:ea typeface="Arial"/>
              <a:cs typeface="Arial"/>
              <a:sym typeface="Arial"/>
            </a:endParaRPr>
          </a:p>
          <a:p>
            <a:pPr indent="0" lvl="0" marL="0" marR="0" rtl="0" algn="l">
              <a:lnSpc>
                <a:spcPct val="80000"/>
              </a:lnSpc>
              <a:spcBef>
                <a:spcPts val="359"/>
              </a:spcBef>
              <a:spcAft>
                <a:spcPts val="0"/>
              </a:spcAft>
              <a:buClr>
                <a:srgbClr val="93A299"/>
              </a:buClr>
              <a:buSzPts val="1530"/>
              <a:buFont typeface="Arial"/>
              <a:buChar char="•"/>
            </a:pPr>
            <a:r>
              <a:rPr b="0" i="0" lang="en" sz="1800" u="none" cap="none" strike="noStrike">
                <a:solidFill>
                  <a:srgbClr val="000000"/>
                </a:solidFill>
                <a:latin typeface="Arial"/>
                <a:ea typeface="Arial"/>
                <a:cs typeface="Arial"/>
                <a:sym typeface="Arial"/>
              </a:rPr>
              <a:t>Mitigation</a:t>
            </a:r>
            <a:endParaRPr/>
          </a:p>
          <a:p>
            <a:pPr indent="-48260" lvl="0" marL="137160" marR="0" rtl="0" algn="l">
              <a:lnSpc>
                <a:spcPct val="80000"/>
              </a:lnSpc>
              <a:spcBef>
                <a:spcPts val="357"/>
              </a:spcBef>
              <a:spcAft>
                <a:spcPts val="0"/>
              </a:spcAft>
              <a:buClr>
                <a:schemeClr val="dk2"/>
              </a:buClr>
              <a:buFont typeface="Noto Sans Symbols"/>
              <a:buNone/>
            </a:pPr>
            <a:r>
              <a:t/>
            </a:r>
            <a:endParaRPr b="0" i="0" sz="1800" u="none" cap="none" strike="noStrike">
              <a:solidFill>
                <a:srgbClr val="000000"/>
              </a:solidFill>
              <a:latin typeface="Arial"/>
              <a:ea typeface="Arial"/>
              <a:cs typeface="Arial"/>
              <a:sym typeface="Arial"/>
            </a:endParaRPr>
          </a:p>
          <a:p>
            <a:pPr indent="-48260" lvl="0" marL="137160" marR="0" rtl="0" algn="l">
              <a:lnSpc>
                <a:spcPct val="80000"/>
              </a:lnSpc>
              <a:spcBef>
                <a:spcPts val="357"/>
              </a:spcBef>
              <a:spcAft>
                <a:spcPts val="0"/>
              </a:spcAft>
              <a:buClr>
                <a:schemeClr val="dk2"/>
              </a:buClr>
              <a:buFont typeface="Noto Sans Symbols"/>
              <a:buNone/>
            </a:pPr>
            <a:r>
              <a:t/>
            </a:r>
            <a:endParaRPr b="0" i="0" sz="1800" u="none" cap="none" strike="noStrike">
              <a:solidFill>
                <a:srgbClr val="000000"/>
              </a:solidFill>
              <a:latin typeface="Arial"/>
              <a:ea typeface="Arial"/>
              <a:cs typeface="Arial"/>
              <a:sym typeface="Arial"/>
            </a:endParaRPr>
          </a:p>
          <a:p>
            <a:pPr indent="0" lvl="0" marL="0" marR="0" rtl="0" algn="l">
              <a:lnSpc>
                <a:spcPct val="80000"/>
              </a:lnSpc>
              <a:spcBef>
                <a:spcPts val="359"/>
              </a:spcBef>
              <a:spcAft>
                <a:spcPts val="0"/>
              </a:spcAft>
              <a:buClr>
                <a:srgbClr val="93A299"/>
              </a:buClr>
              <a:buSzPts val="1530"/>
              <a:buFont typeface="Arial"/>
              <a:buChar char="•"/>
            </a:pPr>
            <a:r>
              <a:rPr b="0" i="0" lang="en" sz="1800" u="none" cap="none" strike="noStrike">
                <a:solidFill>
                  <a:srgbClr val="000000"/>
                </a:solidFill>
                <a:latin typeface="Arial"/>
                <a:ea typeface="Arial"/>
                <a:cs typeface="Arial"/>
                <a:sym typeface="Arial"/>
              </a:rPr>
              <a:t>Reclamation</a:t>
            </a:r>
            <a:endParaRPr/>
          </a:p>
        </p:txBody>
      </p:sp>
      <p:sp>
        <p:nvSpPr>
          <p:cNvPr id="670" name="Google Shape;670;p100"/>
          <p:cNvSpPr txBox="1"/>
          <p:nvPr>
            <p:ph idx="4294967295" type="body"/>
          </p:nvPr>
        </p:nvSpPr>
        <p:spPr>
          <a:xfrm>
            <a:off x="3371850" y="771875"/>
            <a:ext cx="5514900" cy="4214700"/>
          </a:xfrm>
          <a:prstGeom prst="rect">
            <a:avLst/>
          </a:prstGeom>
          <a:noFill/>
          <a:ln>
            <a:noFill/>
          </a:ln>
        </p:spPr>
        <p:txBody>
          <a:bodyPr anchorCtr="0" anchor="t" bIns="34275" lIns="91425" spcFirstLastPara="1" rIns="91425" wrap="square" tIns="34275">
            <a:noAutofit/>
          </a:bodyPr>
          <a:lstStyle/>
          <a:p>
            <a:pPr indent="0" lvl="0" marL="0" marR="0" rtl="0" algn="l">
              <a:lnSpc>
                <a:spcPct val="80000"/>
              </a:lnSpc>
              <a:spcBef>
                <a:spcPts val="0"/>
              </a:spcBef>
              <a:spcAft>
                <a:spcPts val="0"/>
              </a:spcAft>
              <a:buClr>
                <a:srgbClr val="93A299"/>
              </a:buClr>
              <a:buSzPts val="1500"/>
              <a:buFont typeface="Arial"/>
              <a:buChar char="•"/>
            </a:pPr>
            <a:r>
              <a:rPr b="0" i="0" lang="en" sz="1500" u="none" cap="none" strike="noStrike">
                <a:solidFill>
                  <a:srgbClr val="000000"/>
                </a:solidFill>
                <a:latin typeface="Arial"/>
                <a:ea typeface="Arial"/>
                <a:cs typeface="Arial"/>
                <a:sym typeface="Arial"/>
              </a:rPr>
              <a:t>Greatest good for greatest number?</a:t>
            </a:r>
            <a:endParaRPr/>
          </a:p>
          <a:p>
            <a:pPr indent="0" lvl="0" marL="0" marR="0" rtl="0" algn="l">
              <a:lnSpc>
                <a:spcPct val="80000"/>
              </a:lnSpc>
              <a:spcBef>
                <a:spcPts val="359"/>
              </a:spcBef>
              <a:spcAft>
                <a:spcPts val="0"/>
              </a:spcAft>
              <a:buClr>
                <a:srgbClr val="93A299"/>
              </a:buClr>
              <a:buSzPts val="1500"/>
              <a:buFont typeface="Arial"/>
              <a:buChar char="•"/>
            </a:pPr>
            <a:r>
              <a:rPr b="0" i="0" lang="en" sz="1500" u="none" cap="none" strike="noStrike">
                <a:solidFill>
                  <a:srgbClr val="000000"/>
                </a:solidFill>
                <a:latin typeface="Arial"/>
                <a:ea typeface="Arial"/>
                <a:cs typeface="Arial"/>
                <a:sym typeface="Arial"/>
              </a:rPr>
              <a:t>Controlled use</a:t>
            </a:r>
            <a:br>
              <a:rPr b="0" i="0" lang="en" sz="450" u="none" cap="none" strike="noStrike">
                <a:solidFill>
                  <a:srgbClr val="000000"/>
                </a:solidFill>
                <a:latin typeface="Arial"/>
                <a:ea typeface="Arial"/>
                <a:cs typeface="Arial"/>
                <a:sym typeface="Arial"/>
              </a:rPr>
            </a:br>
            <a:endParaRPr b="0" i="0" sz="450" u="none" cap="none" strike="noStrike">
              <a:solidFill>
                <a:srgbClr val="000000"/>
              </a:solidFill>
              <a:latin typeface="Arial"/>
              <a:ea typeface="Arial"/>
              <a:cs typeface="Arial"/>
              <a:sym typeface="Arial"/>
            </a:endParaRPr>
          </a:p>
          <a:p>
            <a:pPr indent="0" lvl="0" marL="0" marR="0" rtl="0" algn="l">
              <a:lnSpc>
                <a:spcPct val="80000"/>
              </a:lnSpc>
              <a:spcBef>
                <a:spcPts val="359"/>
              </a:spcBef>
              <a:spcAft>
                <a:spcPts val="0"/>
              </a:spcAft>
              <a:buClr>
                <a:srgbClr val="93A299"/>
              </a:buClr>
              <a:buSzPts val="1500"/>
              <a:buFont typeface="Arial"/>
              <a:buChar char="•"/>
            </a:pPr>
            <a:r>
              <a:rPr b="0" i="0" lang="en" sz="1500" u="none" cap="none" strike="noStrike">
                <a:solidFill>
                  <a:srgbClr val="000000"/>
                </a:solidFill>
                <a:latin typeface="Arial"/>
                <a:ea typeface="Arial"/>
                <a:cs typeface="Arial"/>
                <a:sym typeface="Arial"/>
              </a:rPr>
              <a:t>Remaining wilderness areas of public land should be left untouched</a:t>
            </a:r>
            <a:endParaRPr sz="900">
              <a:solidFill>
                <a:srgbClr val="000000"/>
              </a:solidFill>
            </a:endParaRPr>
          </a:p>
          <a:p>
            <a:pPr indent="0" lvl="0" marL="0" marR="0" rtl="0" algn="l">
              <a:lnSpc>
                <a:spcPct val="80000"/>
              </a:lnSpc>
              <a:spcBef>
                <a:spcPts val="359"/>
              </a:spcBef>
              <a:spcAft>
                <a:spcPts val="0"/>
              </a:spcAft>
              <a:buNone/>
            </a:pPr>
            <a:r>
              <a:t/>
            </a:r>
            <a:endParaRPr sz="900">
              <a:solidFill>
                <a:srgbClr val="000000"/>
              </a:solidFill>
            </a:endParaRPr>
          </a:p>
          <a:p>
            <a:pPr indent="0" lvl="0" marL="0" marR="0" rtl="0" algn="l">
              <a:lnSpc>
                <a:spcPct val="80000"/>
              </a:lnSpc>
              <a:spcBef>
                <a:spcPts val="359"/>
              </a:spcBef>
              <a:spcAft>
                <a:spcPts val="0"/>
              </a:spcAft>
              <a:buNone/>
            </a:pPr>
            <a:r>
              <a:t/>
            </a:r>
            <a:endParaRPr sz="900">
              <a:solidFill>
                <a:srgbClr val="000000"/>
              </a:solidFill>
            </a:endParaRPr>
          </a:p>
          <a:p>
            <a:pPr indent="0" lvl="0" marL="0" marR="0" rtl="0" algn="l">
              <a:lnSpc>
                <a:spcPct val="80000"/>
              </a:lnSpc>
              <a:spcBef>
                <a:spcPts val="359"/>
              </a:spcBef>
              <a:spcAft>
                <a:spcPts val="0"/>
              </a:spcAft>
              <a:buClr>
                <a:srgbClr val="93A299"/>
              </a:buClr>
              <a:buSzPts val="1500"/>
              <a:buFont typeface="Arial"/>
              <a:buChar char="•"/>
            </a:pPr>
            <a:r>
              <a:rPr b="0" i="0" lang="en" sz="1500" u="none" cap="none" strike="noStrike">
                <a:solidFill>
                  <a:srgbClr val="000000"/>
                </a:solidFill>
                <a:latin typeface="Arial"/>
                <a:ea typeface="Arial"/>
                <a:cs typeface="Arial"/>
                <a:sym typeface="Arial"/>
              </a:rPr>
              <a:t>Bring back to former condition</a:t>
            </a:r>
            <a:endParaRPr/>
          </a:p>
          <a:p>
            <a:pPr indent="-48260" lvl="0" marL="137160" marR="0" rtl="0" algn="l">
              <a:lnSpc>
                <a:spcPct val="80000"/>
              </a:lnSpc>
              <a:spcBef>
                <a:spcPts val="357"/>
              </a:spcBef>
              <a:spcAft>
                <a:spcPts val="0"/>
              </a:spcAft>
              <a:buClr>
                <a:schemeClr val="dk2"/>
              </a:buClr>
              <a:buFont typeface="Noto Sans Symbols"/>
              <a:buNone/>
            </a:pPr>
            <a:r>
              <a:t/>
            </a:r>
            <a:endParaRPr b="0" i="0" sz="900" u="none" cap="none" strike="noStrike">
              <a:solidFill>
                <a:srgbClr val="000000"/>
              </a:solidFill>
              <a:latin typeface="Arial"/>
              <a:ea typeface="Arial"/>
              <a:cs typeface="Arial"/>
              <a:sym typeface="Arial"/>
            </a:endParaRPr>
          </a:p>
          <a:p>
            <a:pPr indent="0" lvl="0" marL="0" marR="0" rtl="0" algn="l">
              <a:lnSpc>
                <a:spcPct val="80000"/>
              </a:lnSpc>
              <a:spcBef>
                <a:spcPts val="359"/>
              </a:spcBef>
              <a:spcAft>
                <a:spcPts val="0"/>
              </a:spcAft>
              <a:buClr>
                <a:srgbClr val="93A299"/>
              </a:buClr>
              <a:buSzPts val="1500"/>
              <a:buFont typeface="Arial"/>
              <a:buChar char="•"/>
            </a:pPr>
            <a:r>
              <a:rPr b="0" i="0" lang="en" sz="1500" u="none" cap="none" strike="noStrike">
                <a:solidFill>
                  <a:srgbClr val="000000"/>
                </a:solidFill>
                <a:latin typeface="Arial"/>
                <a:ea typeface="Arial"/>
                <a:cs typeface="Arial"/>
                <a:sym typeface="Arial"/>
              </a:rPr>
              <a:t>Associated with cleanup of chemical contaminants in a polluted area</a:t>
            </a:r>
            <a:endParaRPr/>
          </a:p>
          <a:p>
            <a:pPr indent="0" lvl="0" marL="0" marR="0" rtl="0" algn="l">
              <a:lnSpc>
                <a:spcPct val="80000"/>
              </a:lnSpc>
              <a:spcBef>
                <a:spcPts val="359"/>
              </a:spcBef>
              <a:spcAft>
                <a:spcPts val="0"/>
              </a:spcAft>
              <a:buClr>
                <a:schemeClr val="dk2"/>
              </a:buClr>
              <a:buFont typeface="Noto Sans Symbols"/>
              <a:buNone/>
            </a:pPr>
            <a:r>
              <a:t/>
            </a:r>
            <a:endParaRPr b="0" i="0" sz="900" u="none" cap="none" strike="noStrike">
              <a:solidFill>
                <a:srgbClr val="000000"/>
              </a:solidFill>
              <a:latin typeface="Arial"/>
              <a:ea typeface="Arial"/>
              <a:cs typeface="Arial"/>
              <a:sym typeface="Arial"/>
            </a:endParaRPr>
          </a:p>
          <a:p>
            <a:pPr indent="0" lvl="0" marL="0" marR="0" rtl="0" algn="l">
              <a:lnSpc>
                <a:spcPct val="80000"/>
              </a:lnSpc>
              <a:spcBef>
                <a:spcPts val="359"/>
              </a:spcBef>
              <a:spcAft>
                <a:spcPts val="0"/>
              </a:spcAft>
              <a:buClr>
                <a:srgbClr val="93A299"/>
              </a:buClr>
              <a:buSzPts val="1500"/>
              <a:buFont typeface="Arial"/>
              <a:buChar char="•"/>
            </a:pPr>
            <a:r>
              <a:rPr b="0" i="0" lang="en" sz="1500" u="none" cap="none" strike="noStrike">
                <a:solidFill>
                  <a:srgbClr val="000000"/>
                </a:solidFill>
                <a:latin typeface="Arial"/>
                <a:ea typeface="Arial"/>
                <a:cs typeface="Arial"/>
                <a:sym typeface="Arial"/>
              </a:rPr>
              <a:t>Repairing/rehabilitating a damaged ecosystem or compensation for damage – substitute or replacement area (common with wetlands)</a:t>
            </a:r>
            <a:endParaRPr/>
          </a:p>
          <a:p>
            <a:pPr indent="0" lvl="0" marL="0" marR="0" rtl="0" algn="l">
              <a:lnSpc>
                <a:spcPct val="80000"/>
              </a:lnSpc>
              <a:spcBef>
                <a:spcPts val="359"/>
              </a:spcBef>
              <a:spcAft>
                <a:spcPts val="0"/>
              </a:spcAft>
              <a:buClr>
                <a:schemeClr val="dk2"/>
              </a:buClr>
              <a:buFont typeface="Noto Sans Symbols"/>
              <a:buNone/>
            </a:pPr>
            <a:r>
              <a:t/>
            </a:r>
            <a:endParaRPr b="0" i="0" sz="900" u="none" cap="none" strike="noStrike">
              <a:solidFill>
                <a:srgbClr val="000000"/>
              </a:solidFill>
              <a:latin typeface="Arial"/>
              <a:ea typeface="Arial"/>
              <a:cs typeface="Arial"/>
              <a:sym typeface="Arial"/>
            </a:endParaRPr>
          </a:p>
          <a:p>
            <a:pPr indent="0" lvl="0" marL="0" marR="0" rtl="0" algn="l">
              <a:lnSpc>
                <a:spcPct val="80000"/>
              </a:lnSpc>
              <a:spcBef>
                <a:spcPts val="359"/>
              </a:spcBef>
              <a:spcAft>
                <a:spcPts val="0"/>
              </a:spcAft>
              <a:buClr>
                <a:srgbClr val="93A299"/>
              </a:buClr>
              <a:buSzPts val="1500"/>
              <a:buFont typeface="Arial"/>
              <a:buChar char="•"/>
            </a:pPr>
            <a:r>
              <a:rPr b="0" i="0" lang="en" sz="1500" u="none" cap="none" strike="noStrike">
                <a:solidFill>
                  <a:srgbClr val="000000"/>
                </a:solidFill>
                <a:latin typeface="Arial"/>
                <a:ea typeface="Arial"/>
                <a:cs typeface="Arial"/>
                <a:sym typeface="Arial"/>
              </a:rPr>
              <a:t>Chemical and physical manipulations in severely degraded sites like open pit mines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0">
                                            <p:txEl>
                                              <p:pRg end="0" st="0"/>
                                            </p:txEl>
                                          </p:spTgt>
                                        </p:tgtEl>
                                        <p:attrNameLst>
                                          <p:attrName>style.visibility</p:attrName>
                                        </p:attrNameLst>
                                      </p:cBhvr>
                                      <p:to>
                                        <p:strVal val="visible"/>
                                      </p:to>
                                    </p:set>
                                    <p:animEffect filter="fade" transition="in">
                                      <p:cBhvr>
                                        <p:cTn dur="1"/>
                                        <p:tgtEl>
                                          <p:spTgt spid="67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0">
                                            <p:txEl>
                                              <p:pRg end="1" st="1"/>
                                            </p:txEl>
                                          </p:spTgt>
                                        </p:tgtEl>
                                        <p:attrNameLst>
                                          <p:attrName>style.visibility</p:attrName>
                                        </p:attrNameLst>
                                      </p:cBhvr>
                                      <p:to>
                                        <p:strVal val="visible"/>
                                      </p:to>
                                    </p:set>
                                    <p:animEffect filter="fade" transition="in">
                                      <p:cBhvr>
                                        <p:cTn dur="1"/>
                                        <p:tgtEl>
                                          <p:spTgt spid="67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0">
                                            <p:txEl>
                                              <p:pRg end="2" st="2"/>
                                            </p:txEl>
                                          </p:spTgt>
                                        </p:tgtEl>
                                        <p:attrNameLst>
                                          <p:attrName>style.visibility</p:attrName>
                                        </p:attrNameLst>
                                      </p:cBhvr>
                                      <p:to>
                                        <p:strVal val="visible"/>
                                      </p:to>
                                    </p:set>
                                    <p:animEffect filter="fade" transition="in">
                                      <p:cBhvr>
                                        <p:cTn dur="1"/>
                                        <p:tgtEl>
                                          <p:spTgt spid="67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0">
                                            <p:txEl>
                                              <p:pRg end="3" st="3"/>
                                            </p:txEl>
                                          </p:spTgt>
                                        </p:tgtEl>
                                        <p:attrNameLst>
                                          <p:attrName>style.visibility</p:attrName>
                                        </p:attrNameLst>
                                      </p:cBhvr>
                                      <p:to>
                                        <p:strVal val="visible"/>
                                      </p:to>
                                    </p:set>
                                    <p:animEffect filter="fade" transition="in">
                                      <p:cBhvr>
                                        <p:cTn dur="1"/>
                                        <p:tgtEl>
                                          <p:spTgt spid="670">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0">
                                            <p:txEl>
                                              <p:pRg end="4" st="4"/>
                                            </p:txEl>
                                          </p:spTgt>
                                        </p:tgtEl>
                                        <p:attrNameLst>
                                          <p:attrName>style.visibility</p:attrName>
                                        </p:attrNameLst>
                                      </p:cBhvr>
                                      <p:to>
                                        <p:strVal val="visible"/>
                                      </p:to>
                                    </p:set>
                                    <p:animEffect filter="fade" transition="in">
                                      <p:cBhvr>
                                        <p:cTn dur="1"/>
                                        <p:tgtEl>
                                          <p:spTgt spid="670">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0">
                                            <p:txEl>
                                              <p:pRg end="5" st="5"/>
                                            </p:txEl>
                                          </p:spTgt>
                                        </p:tgtEl>
                                        <p:attrNameLst>
                                          <p:attrName>style.visibility</p:attrName>
                                        </p:attrNameLst>
                                      </p:cBhvr>
                                      <p:to>
                                        <p:strVal val="visible"/>
                                      </p:to>
                                    </p:set>
                                    <p:animEffect filter="fade" transition="in">
                                      <p:cBhvr>
                                        <p:cTn dur="1"/>
                                        <p:tgtEl>
                                          <p:spTgt spid="670">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0">
                                            <p:txEl>
                                              <p:pRg end="6" st="6"/>
                                            </p:txEl>
                                          </p:spTgt>
                                        </p:tgtEl>
                                        <p:attrNameLst>
                                          <p:attrName>style.visibility</p:attrName>
                                        </p:attrNameLst>
                                      </p:cBhvr>
                                      <p:to>
                                        <p:strVal val="visible"/>
                                      </p:to>
                                    </p:set>
                                    <p:animEffect filter="fade" transition="in">
                                      <p:cBhvr>
                                        <p:cTn dur="1"/>
                                        <p:tgtEl>
                                          <p:spTgt spid="670">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0">
                                            <p:txEl>
                                              <p:pRg end="7" st="7"/>
                                            </p:txEl>
                                          </p:spTgt>
                                        </p:tgtEl>
                                        <p:attrNameLst>
                                          <p:attrName>style.visibility</p:attrName>
                                        </p:attrNameLst>
                                      </p:cBhvr>
                                      <p:to>
                                        <p:strVal val="visible"/>
                                      </p:to>
                                    </p:set>
                                    <p:animEffect filter="fade" transition="in">
                                      <p:cBhvr>
                                        <p:cTn dur="1"/>
                                        <p:tgtEl>
                                          <p:spTgt spid="670">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0">
                                            <p:txEl>
                                              <p:pRg end="8" st="8"/>
                                            </p:txEl>
                                          </p:spTgt>
                                        </p:tgtEl>
                                        <p:attrNameLst>
                                          <p:attrName>style.visibility</p:attrName>
                                        </p:attrNameLst>
                                      </p:cBhvr>
                                      <p:to>
                                        <p:strVal val="visible"/>
                                      </p:to>
                                    </p:set>
                                    <p:animEffect filter="fade" transition="in">
                                      <p:cBhvr>
                                        <p:cTn dur="1"/>
                                        <p:tgtEl>
                                          <p:spTgt spid="670">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0">
                                            <p:txEl>
                                              <p:pRg end="9" st="9"/>
                                            </p:txEl>
                                          </p:spTgt>
                                        </p:tgtEl>
                                        <p:attrNameLst>
                                          <p:attrName>style.visibility</p:attrName>
                                        </p:attrNameLst>
                                      </p:cBhvr>
                                      <p:to>
                                        <p:strVal val="visible"/>
                                      </p:to>
                                    </p:set>
                                    <p:animEffect filter="fade" transition="in">
                                      <p:cBhvr>
                                        <p:cTn dur="1"/>
                                        <p:tgtEl>
                                          <p:spTgt spid="670">
                                            <p:txEl>
                                              <p:pRg end="9" st="9"/>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0">
                                            <p:txEl>
                                              <p:pRg end="10" st="10"/>
                                            </p:txEl>
                                          </p:spTgt>
                                        </p:tgtEl>
                                        <p:attrNameLst>
                                          <p:attrName>style.visibility</p:attrName>
                                        </p:attrNameLst>
                                      </p:cBhvr>
                                      <p:to>
                                        <p:strVal val="visible"/>
                                      </p:to>
                                    </p:set>
                                    <p:animEffect filter="fade" transition="in">
                                      <p:cBhvr>
                                        <p:cTn dur="1"/>
                                        <p:tgtEl>
                                          <p:spTgt spid="670">
                                            <p:txEl>
                                              <p:pRg end="10" st="1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0">
                                            <p:txEl>
                                              <p:pRg end="11" st="11"/>
                                            </p:txEl>
                                          </p:spTgt>
                                        </p:tgtEl>
                                        <p:attrNameLst>
                                          <p:attrName>style.visibility</p:attrName>
                                        </p:attrNameLst>
                                      </p:cBhvr>
                                      <p:to>
                                        <p:strVal val="visible"/>
                                      </p:to>
                                    </p:set>
                                    <p:animEffect filter="fade" transition="in">
                                      <p:cBhvr>
                                        <p:cTn dur="1"/>
                                        <p:tgtEl>
                                          <p:spTgt spid="670">
                                            <p:txEl>
                                              <p:pRg end="11" st="1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4" name="Shape 674"/>
        <p:cNvGrpSpPr/>
        <p:nvPr/>
      </p:nvGrpSpPr>
      <p:grpSpPr>
        <a:xfrm>
          <a:off x="0" y="0"/>
          <a:ext cx="0" cy="0"/>
          <a:chOff x="0" y="0"/>
          <a:chExt cx="0" cy="0"/>
        </a:xfrm>
      </p:grpSpPr>
      <p:sp>
        <p:nvSpPr>
          <p:cNvPr id="675" name="Google Shape;675;p10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Important Vocab continued….</a:t>
            </a:r>
            <a:endParaRPr/>
          </a:p>
        </p:txBody>
      </p:sp>
      <p:sp>
        <p:nvSpPr>
          <p:cNvPr id="676" name="Google Shape;676;p10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Anthropogenic - man/human centered ie: an anthropogenic source of CO2</a:t>
            </a:r>
            <a:endParaRPr/>
          </a:p>
          <a:p>
            <a:pPr indent="-342900" lvl="0" marL="457200" rtl="0" algn="l">
              <a:spcBef>
                <a:spcPts val="0"/>
              </a:spcBef>
              <a:spcAft>
                <a:spcPts val="0"/>
              </a:spcAft>
              <a:buSzPts val="1800"/>
              <a:buChar char="●"/>
            </a:pPr>
            <a:r>
              <a:rPr lang="en"/>
              <a:t>Mortality - death rate, ie: infant mortality rate during the transitional stage…</a:t>
            </a:r>
            <a:endParaRPr/>
          </a:p>
          <a:p>
            <a:pPr indent="0" lvl="0" marL="0" rtl="0" algn="l">
              <a:spcBef>
                <a:spcPts val="1600"/>
              </a:spcBef>
              <a:spcAft>
                <a:spcPts val="1600"/>
              </a:spcAft>
              <a:buNone/>
            </a:pPr>
            <a:r>
              <a:rPr lang="en"/>
              <a:t> </a:t>
            </a:r>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0" name="Shape 680"/>
        <p:cNvGrpSpPr/>
        <p:nvPr/>
      </p:nvGrpSpPr>
      <p:grpSpPr>
        <a:xfrm>
          <a:off x="0" y="0"/>
          <a:ext cx="0" cy="0"/>
          <a:chOff x="0" y="0"/>
          <a:chExt cx="0" cy="0"/>
        </a:xfrm>
      </p:grpSpPr>
      <p:sp>
        <p:nvSpPr>
          <p:cNvPr id="681" name="Google Shape;681;p102"/>
          <p:cNvSpPr txBox="1"/>
          <p:nvPr>
            <p:ph idx="4294967295"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Font typeface="Noto Sans Symbols"/>
              <a:buNone/>
            </a:pPr>
            <a:r>
              <a:rPr b="0" i="0" lang="en" sz="2700" u="none" cap="none" strike="noStrike">
                <a:solidFill>
                  <a:schemeClr val="dk1"/>
                </a:solidFill>
                <a:latin typeface="Arial"/>
                <a:ea typeface="Arial"/>
                <a:cs typeface="Arial"/>
                <a:sym typeface="Arial"/>
              </a:rPr>
              <a:t>Final things to remember. . .</a:t>
            </a:r>
            <a:endParaRPr/>
          </a:p>
        </p:txBody>
      </p:sp>
      <p:sp>
        <p:nvSpPr>
          <p:cNvPr id="682" name="Google Shape;682;p102"/>
          <p:cNvSpPr txBox="1"/>
          <p:nvPr>
            <p:ph idx="4294967295" type="body"/>
          </p:nvPr>
        </p:nvSpPr>
        <p:spPr>
          <a:xfrm>
            <a:off x="587450" y="785525"/>
            <a:ext cx="7070400" cy="4008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t/>
            </a:r>
            <a:endParaRPr/>
          </a:p>
          <a:p>
            <a:pPr indent="0" lvl="0" marL="0" marR="0" rtl="0" algn="l">
              <a:lnSpc>
                <a:spcPct val="115000"/>
              </a:lnSpc>
              <a:spcBef>
                <a:spcPts val="0"/>
              </a:spcBef>
              <a:spcAft>
                <a:spcPts val="0"/>
              </a:spcAft>
              <a:buClr>
                <a:srgbClr val="93A299"/>
              </a:buClr>
              <a:buSzPts val="1350"/>
              <a:buFont typeface="Noto Sans Symbols"/>
              <a:buAutoNum type="arabicPeriod"/>
            </a:pPr>
            <a:r>
              <a:rPr b="0" i="0" lang="en" sz="1350" u="none" cap="none" strike="noStrike">
                <a:solidFill>
                  <a:srgbClr val="000000"/>
                </a:solidFill>
                <a:latin typeface="Arial"/>
                <a:ea typeface="Arial"/>
                <a:cs typeface="Arial"/>
                <a:sym typeface="Arial"/>
              </a:rPr>
              <a:t>Layers of atmosphere: </a:t>
            </a:r>
            <a:r>
              <a:rPr lang="en" sz="1350">
                <a:solidFill>
                  <a:srgbClr val="000000"/>
                </a:solidFill>
              </a:rPr>
              <a:t>These Spheres Mask The Earth </a:t>
            </a:r>
            <a:endParaRPr/>
          </a:p>
          <a:p>
            <a:pPr indent="0" lvl="0" marL="0" marR="0" rtl="0" algn="l">
              <a:lnSpc>
                <a:spcPct val="115000"/>
              </a:lnSpc>
              <a:spcBef>
                <a:spcPts val="0"/>
              </a:spcBef>
              <a:spcAft>
                <a:spcPts val="0"/>
              </a:spcAft>
              <a:buClr>
                <a:srgbClr val="93A299"/>
              </a:buClr>
              <a:buSzPts val="1350"/>
              <a:buFont typeface="Noto Sans Symbols"/>
              <a:buAutoNum type="arabicPeriod"/>
            </a:pPr>
            <a:r>
              <a:rPr b="0" i="0" lang="en" sz="1350" u="none" cap="none" strike="noStrike">
                <a:solidFill>
                  <a:srgbClr val="000000"/>
                </a:solidFill>
                <a:latin typeface="Arial"/>
                <a:ea typeface="Arial"/>
                <a:cs typeface="Arial"/>
                <a:sym typeface="Arial"/>
              </a:rPr>
              <a:t>CO</a:t>
            </a:r>
            <a:r>
              <a:rPr b="0" i="0" lang="en" sz="800" u="none" cap="none" strike="noStrike">
                <a:solidFill>
                  <a:srgbClr val="000000"/>
                </a:solidFill>
                <a:latin typeface="Arial"/>
                <a:ea typeface="Arial"/>
                <a:cs typeface="Arial"/>
                <a:sym typeface="Arial"/>
              </a:rPr>
              <a:t>2</a:t>
            </a:r>
            <a:r>
              <a:rPr b="0" i="0" lang="en" sz="1350" u="none" cap="none" strike="noStrike">
                <a:solidFill>
                  <a:srgbClr val="000000"/>
                </a:solidFill>
                <a:latin typeface="Arial"/>
                <a:ea typeface="Arial"/>
                <a:cs typeface="Arial"/>
                <a:sym typeface="Arial"/>
              </a:rPr>
              <a:t> is not a traditional air pollutant, it</a:t>
            </a:r>
            <a:r>
              <a:rPr lang="en" sz="1350">
                <a:solidFill>
                  <a:srgbClr val="000000"/>
                </a:solidFill>
              </a:rPr>
              <a:t>’</a:t>
            </a:r>
            <a:r>
              <a:rPr b="0" i="0" lang="en" sz="1350" u="none" cap="none" strike="noStrike">
                <a:solidFill>
                  <a:srgbClr val="000000"/>
                </a:solidFill>
                <a:latin typeface="Arial"/>
                <a:ea typeface="Arial"/>
                <a:cs typeface="Arial"/>
                <a:sym typeface="Arial"/>
              </a:rPr>
              <a:t>s a GHG.</a:t>
            </a:r>
            <a:endParaRPr/>
          </a:p>
          <a:p>
            <a:pPr indent="0" lvl="0" marL="0" marR="0" rtl="0" algn="l">
              <a:lnSpc>
                <a:spcPct val="115000"/>
              </a:lnSpc>
              <a:spcBef>
                <a:spcPts val="0"/>
              </a:spcBef>
              <a:spcAft>
                <a:spcPts val="0"/>
              </a:spcAft>
              <a:buClr>
                <a:srgbClr val="93A299"/>
              </a:buClr>
              <a:buSzPts val="1350"/>
              <a:buFont typeface="Noto Sans Symbols"/>
              <a:buAutoNum type="arabicPeriod"/>
            </a:pPr>
            <a:r>
              <a:rPr b="0" i="0" lang="en" sz="1350" u="none" cap="none" strike="noStrike">
                <a:solidFill>
                  <a:srgbClr val="000000"/>
                </a:solidFill>
                <a:latin typeface="Arial"/>
                <a:ea typeface="Arial"/>
                <a:cs typeface="Arial"/>
                <a:sym typeface="Arial"/>
              </a:rPr>
              <a:t>Fertilizers and pesticides are NOT the same. Fertilizers have N,P,K for plant growth. Pesticides kill bugs. </a:t>
            </a:r>
            <a:r>
              <a:rPr lang="en" sz="1350">
                <a:solidFill>
                  <a:srgbClr val="000000"/>
                </a:solidFill>
              </a:rPr>
              <a:t>Know </a:t>
            </a:r>
            <a:r>
              <a:rPr b="0" i="0" lang="en" sz="1350" u="none" cap="none" strike="noStrike">
                <a:solidFill>
                  <a:srgbClr val="000000"/>
                </a:solidFill>
                <a:latin typeface="Arial"/>
                <a:ea typeface="Arial"/>
                <a:cs typeface="Arial"/>
                <a:sym typeface="Arial"/>
              </a:rPr>
              <a:t>about problems of each.</a:t>
            </a:r>
            <a:endParaRPr/>
          </a:p>
          <a:p>
            <a:pPr indent="0" lvl="0" marL="0" marR="0" rtl="0" algn="l">
              <a:lnSpc>
                <a:spcPct val="115000"/>
              </a:lnSpc>
              <a:spcBef>
                <a:spcPts val="0"/>
              </a:spcBef>
              <a:spcAft>
                <a:spcPts val="0"/>
              </a:spcAft>
              <a:buClr>
                <a:srgbClr val="93A299"/>
              </a:buClr>
              <a:buSzPts val="1350"/>
              <a:buFont typeface="Noto Sans Symbols"/>
              <a:buAutoNum type="arabicPeriod"/>
            </a:pPr>
            <a:r>
              <a:rPr b="0" i="0" lang="en" sz="1350" u="none" cap="none" strike="noStrike">
                <a:solidFill>
                  <a:srgbClr val="000000"/>
                </a:solidFill>
                <a:latin typeface="Arial"/>
                <a:ea typeface="Arial"/>
                <a:cs typeface="Arial"/>
                <a:sym typeface="Arial"/>
              </a:rPr>
              <a:t>An ecological/ecosystem "cost" is NOT about money, it</a:t>
            </a:r>
            <a:r>
              <a:rPr lang="en" sz="1350">
                <a:solidFill>
                  <a:srgbClr val="000000"/>
                </a:solidFill>
              </a:rPr>
              <a:t>’</a:t>
            </a:r>
            <a:r>
              <a:rPr b="0" i="0" lang="en" sz="1350" u="none" cap="none" strike="noStrike">
                <a:solidFill>
                  <a:srgbClr val="000000"/>
                </a:solidFill>
                <a:latin typeface="Arial"/>
                <a:ea typeface="Arial"/>
                <a:cs typeface="Arial"/>
                <a:sym typeface="Arial"/>
              </a:rPr>
              <a:t>s about a problem in an ecosystem. A question about $ will have the word "economic".</a:t>
            </a:r>
            <a:endParaRPr/>
          </a:p>
          <a:p>
            <a:pPr indent="0" lvl="0" marL="0" marR="0" rtl="0" algn="l">
              <a:lnSpc>
                <a:spcPct val="115000"/>
              </a:lnSpc>
              <a:spcBef>
                <a:spcPts val="0"/>
              </a:spcBef>
              <a:spcAft>
                <a:spcPts val="0"/>
              </a:spcAft>
              <a:buClr>
                <a:srgbClr val="93A299"/>
              </a:buClr>
              <a:buSzPts val="1350"/>
              <a:buFont typeface="Noto Sans Symbols"/>
              <a:buAutoNum type="arabicPeriod"/>
            </a:pPr>
            <a:r>
              <a:rPr b="0" i="0" lang="en" sz="1350" u="none" cap="none" strike="noStrike">
                <a:solidFill>
                  <a:srgbClr val="000000"/>
                </a:solidFill>
                <a:latin typeface="Arial"/>
                <a:ea typeface="Arial"/>
                <a:cs typeface="Arial"/>
                <a:sym typeface="Arial"/>
              </a:rPr>
              <a:t>Stratospheric ozone thinning (hole) and global warming are NOT the same thing.</a:t>
            </a:r>
            <a:endParaRPr/>
          </a:p>
          <a:p>
            <a:pPr indent="0" lvl="0" marL="0" marR="0" rtl="0" algn="l">
              <a:lnSpc>
                <a:spcPct val="115000"/>
              </a:lnSpc>
              <a:spcBef>
                <a:spcPts val="0"/>
              </a:spcBef>
              <a:spcAft>
                <a:spcPts val="0"/>
              </a:spcAft>
              <a:buClr>
                <a:srgbClr val="93A299"/>
              </a:buClr>
              <a:buSzPts val="1350"/>
              <a:buFont typeface="Noto Sans Symbols"/>
              <a:buAutoNum type="arabicPeriod"/>
            </a:pPr>
            <a:r>
              <a:rPr b="0" i="0" lang="en" sz="1350" u="none" cap="none" strike="noStrike">
                <a:solidFill>
                  <a:srgbClr val="000000"/>
                </a:solidFill>
                <a:latin typeface="Arial"/>
                <a:ea typeface="Arial"/>
                <a:cs typeface="Arial"/>
                <a:sym typeface="Arial"/>
              </a:rPr>
              <a:t>For air pollution questions, all pollutants except lead cause "respiratory problems such as asthma"</a:t>
            </a:r>
            <a:endParaRPr/>
          </a:p>
          <a:p>
            <a:pPr indent="0" lvl="0" marL="0" marR="0" rtl="0" algn="l">
              <a:lnSpc>
                <a:spcPct val="115000"/>
              </a:lnSpc>
              <a:spcBef>
                <a:spcPts val="0"/>
              </a:spcBef>
              <a:spcAft>
                <a:spcPts val="0"/>
              </a:spcAft>
              <a:buClr>
                <a:srgbClr val="141823"/>
              </a:buClr>
              <a:buSzPts val="1350"/>
              <a:buFont typeface="Noto Sans Symbols"/>
              <a:buAutoNum type="arabicPeriod"/>
            </a:pPr>
            <a:r>
              <a:rPr b="0" i="0" lang="en" sz="1350" u="none" cap="none" strike="noStrike">
                <a:solidFill>
                  <a:srgbClr val="000000"/>
                </a:solidFill>
                <a:latin typeface="Arial"/>
                <a:ea typeface="Arial"/>
                <a:cs typeface="Arial"/>
                <a:sym typeface="Arial"/>
              </a:rPr>
              <a:t>Advantage for any biome, ecosystem service, habitat = ecotourism, aesthetic value</a:t>
            </a:r>
            <a:endParaRPr b="0" i="0" sz="135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350"/>
              <a:buFont typeface="Noto Sans Symbols"/>
              <a:buAutoNum type="arabicPeriod"/>
            </a:pPr>
            <a:r>
              <a:rPr lang="en" sz="1350">
                <a:solidFill>
                  <a:srgbClr val="000000"/>
                </a:solidFill>
              </a:rPr>
              <a:t>Ecological impacts can almost always be habitat destruction which leads to a decrease in biodiversity </a:t>
            </a:r>
            <a:endParaRPr sz="1350">
              <a:solidFill>
                <a:srgbClr val="000000"/>
              </a:solidFill>
            </a:endParaRPr>
          </a:p>
          <a:p>
            <a:pPr indent="0" lvl="0" marL="0" marR="0" rtl="0" algn="l">
              <a:lnSpc>
                <a:spcPct val="115000"/>
              </a:lnSpc>
              <a:spcBef>
                <a:spcPts val="0"/>
              </a:spcBef>
              <a:spcAft>
                <a:spcPts val="0"/>
              </a:spcAft>
              <a:buClr>
                <a:srgbClr val="000000"/>
              </a:buClr>
              <a:buSzPts val="1350"/>
              <a:buFont typeface="Noto Sans Symbols"/>
              <a:buAutoNum type="arabicPeriod"/>
            </a:pPr>
            <a:r>
              <a:rPr lang="en" sz="1350">
                <a:solidFill>
                  <a:srgbClr val="000000"/>
                </a:solidFill>
              </a:rPr>
              <a:t>Ways to get people to do things are almost always education. </a:t>
            </a:r>
            <a:endParaRPr sz="1350">
              <a:solidFill>
                <a:srgbClr val="000000"/>
              </a:solidFill>
            </a:endParaRPr>
          </a:p>
          <a:p>
            <a:pPr indent="0" lvl="0" marL="0" marR="0" rtl="0" algn="l">
              <a:lnSpc>
                <a:spcPct val="115000"/>
              </a:lnSpc>
              <a:spcBef>
                <a:spcPts val="0"/>
              </a:spcBef>
              <a:spcAft>
                <a:spcPts val="0"/>
              </a:spcAft>
              <a:buClr>
                <a:srgbClr val="000000"/>
              </a:buClr>
              <a:buSzPts val="1350"/>
              <a:buFont typeface="Noto Sans Symbols"/>
              <a:buAutoNum type="arabicPeriod"/>
            </a:pPr>
            <a:r>
              <a:rPr lang="en" sz="1350">
                <a:solidFill>
                  <a:srgbClr val="000000"/>
                </a:solidFill>
              </a:rPr>
              <a:t>We subsidize behavior we do like, tax things we don’t like.  </a:t>
            </a:r>
            <a:endParaRPr sz="1350">
              <a:solidFill>
                <a:srgbClr val="000000"/>
              </a:solidFill>
            </a:endParaRPr>
          </a:p>
          <a:p>
            <a:pPr indent="0" lvl="0" marL="0" marR="0" rtl="0" algn="l">
              <a:lnSpc>
                <a:spcPct val="115000"/>
              </a:lnSpc>
              <a:spcBef>
                <a:spcPts val="0"/>
              </a:spcBef>
              <a:spcAft>
                <a:spcPts val="0"/>
              </a:spcAft>
              <a:buClr>
                <a:schemeClr val="dk2"/>
              </a:buClr>
              <a:buFont typeface="Noto Sans Symbols"/>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5" name="Shape 115"/>
        <p:cNvGrpSpPr/>
        <p:nvPr/>
      </p:nvGrpSpPr>
      <p:grpSpPr>
        <a:xfrm>
          <a:off x="0" y="0"/>
          <a:ext cx="0" cy="0"/>
          <a:chOff x="0" y="0"/>
          <a:chExt cx="0" cy="0"/>
        </a:xfrm>
      </p:grpSpPr>
      <p:sp>
        <p:nvSpPr>
          <p:cNvPr id="116" name="Google Shape;116;p22"/>
          <p:cNvSpPr txBox="1"/>
          <p:nvPr>
            <p:ph idx="4294967295" type="title"/>
          </p:nvPr>
        </p:nvSpPr>
        <p:spPr>
          <a:xfrm>
            <a:off x="311700" y="445025"/>
            <a:ext cx="8520600" cy="572700"/>
          </a:xfrm>
          <a:prstGeom prst="rect">
            <a:avLst/>
          </a:prstGeom>
          <a:noFill/>
          <a:ln>
            <a:noFill/>
          </a:ln>
        </p:spPr>
        <p:txBody>
          <a:bodyPr anchorCtr="0" anchor="t" bIns="34275" lIns="91425" spcFirstLastPara="1" rIns="91425" wrap="square" tIns="34275">
            <a:noAutofit/>
          </a:bodyPr>
          <a:lstStyle/>
          <a:p>
            <a:pPr indent="0" lvl="0" marL="0" marR="0" rtl="0" algn="l">
              <a:lnSpc>
                <a:spcPct val="100000"/>
              </a:lnSpc>
              <a:spcBef>
                <a:spcPts val="0"/>
              </a:spcBef>
              <a:spcAft>
                <a:spcPts val="0"/>
              </a:spcAft>
              <a:buClr>
                <a:schemeClr val="dk1"/>
              </a:buClr>
              <a:buFont typeface="Noto Sans Symbols"/>
              <a:buNone/>
            </a:pPr>
            <a:r>
              <a:rPr b="0" i="0" lang="en" sz="3000" u="none" cap="none" strike="noStrike">
                <a:solidFill>
                  <a:schemeClr val="dk1"/>
                </a:solidFill>
                <a:latin typeface="Arial"/>
                <a:ea typeface="Arial"/>
                <a:cs typeface="Arial"/>
                <a:sym typeface="Arial"/>
              </a:rPr>
              <a:t>Mercury in Fish</a:t>
            </a:r>
            <a:endParaRPr/>
          </a:p>
        </p:txBody>
      </p:sp>
      <p:pic>
        <p:nvPicPr>
          <p:cNvPr id="117" name="Google Shape;117;p22"/>
          <p:cNvPicPr preferRelativeResize="0"/>
          <p:nvPr/>
        </p:nvPicPr>
        <p:blipFill rotWithShape="1">
          <a:blip r:embed="rId3">
            <a:alphaModFix/>
          </a:blip>
          <a:srcRect b="0" l="0" r="0" t="0"/>
          <a:stretch/>
        </p:blipFill>
        <p:spPr>
          <a:xfrm>
            <a:off x="1428660" y="1325160"/>
            <a:ext cx="2987280" cy="3475170"/>
          </a:xfrm>
          <a:prstGeom prst="rect">
            <a:avLst/>
          </a:prstGeom>
          <a:noFill/>
          <a:ln>
            <a:noFill/>
          </a:ln>
        </p:spPr>
      </p:pic>
      <p:pic>
        <p:nvPicPr>
          <p:cNvPr id="118" name="Google Shape;118;p22"/>
          <p:cNvPicPr preferRelativeResize="0"/>
          <p:nvPr/>
        </p:nvPicPr>
        <p:blipFill rotWithShape="1">
          <a:blip r:embed="rId4">
            <a:alphaModFix/>
          </a:blip>
          <a:srcRect b="0" l="0" r="0" t="0"/>
          <a:stretch/>
        </p:blipFill>
        <p:spPr>
          <a:xfrm>
            <a:off x="4620330" y="1357830"/>
            <a:ext cx="2973240" cy="3442500"/>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6" name="Shape 686"/>
        <p:cNvGrpSpPr/>
        <p:nvPr/>
      </p:nvGrpSpPr>
      <p:grpSpPr>
        <a:xfrm>
          <a:off x="0" y="0"/>
          <a:ext cx="0" cy="0"/>
          <a:chOff x="0" y="0"/>
          <a:chExt cx="0" cy="0"/>
        </a:xfrm>
      </p:grpSpPr>
      <p:sp>
        <p:nvSpPr>
          <p:cNvPr id="687" name="Google Shape;687;p103"/>
          <p:cNvSpPr txBox="1"/>
          <p:nvPr>
            <p:ph idx="4294967295"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Font typeface="Noto Sans Symbols"/>
              <a:buNone/>
            </a:pPr>
            <a:r>
              <a:rPr b="0" i="0" lang="en" sz="2700" u="none" cap="none" strike="noStrike">
                <a:solidFill>
                  <a:schemeClr val="dk1"/>
                </a:solidFill>
                <a:latin typeface="Arial"/>
                <a:ea typeface="Arial"/>
                <a:cs typeface="Arial"/>
                <a:sym typeface="Arial"/>
              </a:rPr>
              <a:t>Final things to remember. . .</a:t>
            </a:r>
            <a:endParaRPr/>
          </a:p>
        </p:txBody>
      </p:sp>
      <p:sp>
        <p:nvSpPr>
          <p:cNvPr id="688" name="Google Shape;688;p103"/>
          <p:cNvSpPr txBox="1"/>
          <p:nvPr>
            <p:ph idx="4294967295" type="body"/>
          </p:nvPr>
        </p:nvSpPr>
        <p:spPr>
          <a:xfrm>
            <a:off x="1324710" y="1030319"/>
            <a:ext cx="6617970" cy="4012200"/>
          </a:xfrm>
          <a:prstGeom prst="rect">
            <a:avLst/>
          </a:prstGeom>
          <a:noFill/>
          <a:ln>
            <a:noFill/>
          </a:ln>
        </p:spPr>
        <p:txBody>
          <a:bodyPr anchorCtr="0" anchor="t" bIns="91425" lIns="91425" spcFirstLastPara="1" rIns="91425" wrap="square" tIns="91425">
            <a:noAutofit/>
          </a:bodyPr>
          <a:lstStyle/>
          <a:p>
            <a:pPr indent="0" lvl="0" marL="0" marR="0" rtl="0" algn="l">
              <a:lnSpc>
                <a:spcPct val="131000"/>
              </a:lnSpc>
              <a:spcBef>
                <a:spcPts val="0"/>
              </a:spcBef>
              <a:spcAft>
                <a:spcPts val="0"/>
              </a:spcAft>
              <a:buClr>
                <a:srgbClr val="93A299"/>
              </a:buClr>
              <a:buSzPts val="1350"/>
              <a:buFont typeface="Noto Sans Symbols"/>
              <a:buAutoNum type="arabicPeriod"/>
            </a:pPr>
            <a:r>
              <a:rPr b="0" i="0" lang="en" sz="1350" u="none" cap="none" strike="noStrike">
                <a:solidFill>
                  <a:srgbClr val="000000"/>
                </a:solidFill>
                <a:latin typeface="Arial"/>
                <a:ea typeface="Arial"/>
                <a:cs typeface="Arial"/>
                <a:sym typeface="Arial"/>
              </a:rPr>
              <a:t>Review experimental design: dependent &amp; independent variables, hypothesis with "increasing/decreasing" in it.</a:t>
            </a:r>
            <a:endParaRPr/>
          </a:p>
          <a:p>
            <a:pPr indent="0" lvl="0" marL="0" marR="0" rtl="0" algn="l">
              <a:lnSpc>
                <a:spcPct val="131000"/>
              </a:lnSpc>
              <a:spcBef>
                <a:spcPts val="0"/>
              </a:spcBef>
              <a:spcAft>
                <a:spcPts val="0"/>
              </a:spcAft>
              <a:buClr>
                <a:srgbClr val="93A299"/>
              </a:buClr>
              <a:buSzPts val="1350"/>
              <a:buFont typeface="Noto Sans Symbols"/>
              <a:buAutoNum type="arabicPeriod"/>
            </a:pPr>
            <a:r>
              <a:rPr b="0" i="0" lang="en" sz="1350" u="none" cap="none" strike="noStrike">
                <a:solidFill>
                  <a:srgbClr val="000000"/>
                </a:solidFill>
                <a:latin typeface="Arial"/>
                <a:ea typeface="Arial"/>
                <a:cs typeface="Arial"/>
                <a:sym typeface="Arial"/>
              </a:rPr>
              <a:t>Use the words "money" or "jobs" for economic questions. For govt. incentives: subsidies, tax credit/rebates, cap and trade. Disincentives include taxes, fines, legal penalties, property value loss</a:t>
            </a:r>
            <a:endParaRPr/>
          </a:p>
          <a:p>
            <a:pPr indent="0" lvl="0" marL="0" marR="0" rtl="0" algn="l">
              <a:lnSpc>
                <a:spcPct val="131000"/>
              </a:lnSpc>
              <a:spcBef>
                <a:spcPts val="0"/>
              </a:spcBef>
              <a:spcAft>
                <a:spcPts val="0"/>
              </a:spcAft>
              <a:buClr>
                <a:srgbClr val="93A299"/>
              </a:buClr>
              <a:buSzPts val="1350"/>
              <a:buFont typeface="Noto Sans Symbols"/>
              <a:buAutoNum type="arabicPeriod"/>
            </a:pPr>
            <a:r>
              <a:rPr b="0" i="0" lang="en" sz="1350" u="none" cap="none" strike="noStrike">
                <a:solidFill>
                  <a:srgbClr val="000000"/>
                </a:solidFill>
                <a:latin typeface="Arial"/>
                <a:ea typeface="Arial"/>
                <a:cs typeface="Arial"/>
                <a:sym typeface="Arial"/>
              </a:rPr>
              <a:t>Eutrophication: excess nutrients (N,P) from fertilizer, manure or urban sewage are washed by rain into rivers which flow to the ocean =&gt; algal/phytoplankton bloom then die-off from lack of light =&gt; decomposed by bacteria who use all the oxygen =&gt; hypoxia and fish death =&gt; anaerobic mess</a:t>
            </a:r>
            <a:endParaRPr/>
          </a:p>
          <a:p>
            <a:pPr indent="0" lvl="0" marL="0" marR="0" rtl="0" algn="l">
              <a:lnSpc>
                <a:spcPct val="131000"/>
              </a:lnSpc>
              <a:spcBef>
                <a:spcPts val="0"/>
              </a:spcBef>
              <a:spcAft>
                <a:spcPts val="0"/>
              </a:spcAft>
              <a:buClr>
                <a:srgbClr val="93A299"/>
              </a:buClr>
              <a:buSzPts val="1350"/>
              <a:buFont typeface="Noto Sans Symbols"/>
              <a:buAutoNum type="arabicPeriod"/>
            </a:pPr>
            <a:r>
              <a:rPr b="0" i="0" lang="en" sz="1350" u="none" cap="none" strike="noStrike">
                <a:solidFill>
                  <a:srgbClr val="000000"/>
                </a:solidFill>
                <a:latin typeface="Arial"/>
                <a:ea typeface="Arial"/>
                <a:cs typeface="Arial"/>
                <a:sym typeface="Arial"/>
              </a:rPr>
              <a:t>When talking about change in an ecosystem, use "increasing" or "decreasing". Ex: Invasive species cause native species population to decrease</a:t>
            </a:r>
            <a:endParaRPr/>
          </a:p>
          <a:p>
            <a:pPr indent="0" lvl="0" marL="0" marR="0" rtl="0" algn="l">
              <a:lnSpc>
                <a:spcPct val="131000"/>
              </a:lnSpc>
              <a:spcBef>
                <a:spcPts val="0"/>
              </a:spcBef>
              <a:spcAft>
                <a:spcPts val="0"/>
              </a:spcAft>
              <a:buClr>
                <a:srgbClr val="93A299"/>
              </a:buClr>
              <a:buSzPts val="1350"/>
              <a:buFont typeface="Noto Sans Symbols"/>
              <a:buAutoNum type="arabicPeriod"/>
            </a:pPr>
            <a:r>
              <a:rPr b="0" i="0" lang="en" sz="1350" u="none" cap="none" strike="noStrike">
                <a:solidFill>
                  <a:srgbClr val="000000"/>
                </a:solidFill>
                <a:latin typeface="Arial"/>
                <a:ea typeface="Arial"/>
                <a:cs typeface="Arial"/>
                <a:sym typeface="Arial"/>
              </a:rPr>
              <a:t>Review the nitrogen cycle! The AP exam LOVES the nitrogen cycle.</a:t>
            </a:r>
            <a:endParaRPr/>
          </a:p>
          <a:p>
            <a:pPr indent="0" lvl="0" marL="0" marR="0" rtl="0" algn="l">
              <a:lnSpc>
                <a:spcPct val="131000"/>
              </a:lnSpc>
              <a:spcBef>
                <a:spcPts val="0"/>
              </a:spcBef>
              <a:spcAft>
                <a:spcPts val="0"/>
              </a:spcAft>
              <a:buClr>
                <a:srgbClr val="93A299"/>
              </a:buClr>
              <a:buSzPts val="1350"/>
              <a:buFont typeface="Noto Sans Symbols"/>
              <a:buAutoNum type="arabicPeriod"/>
            </a:pPr>
            <a:r>
              <a:rPr b="0" i="0" lang="en" sz="1350" u="none" cap="none" strike="noStrike">
                <a:solidFill>
                  <a:srgbClr val="000000"/>
                </a:solidFill>
                <a:latin typeface="Arial"/>
                <a:ea typeface="Arial"/>
                <a:cs typeface="Arial"/>
                <a:sym typeface="Arial"/>
              </a:rPr>
              <a:t>If you can’t think of other possible solutions to problems, use education (but indicate what we should educate about).</a:t>
            </a:r>
            <a:endParaRPr/>
          </a:p>
          <a:p>
            <a:pPr indent="0" lvl="0" marL="0" marR="0" rtl="0" algn="l">
              <a:lnSpc>
                <a:spcPct val="131000"/>
              </a:lnSpc>
              <a:spcBef>
                <a:spcPts val="0"/>
              </a:spcBef>
              <a:spcAft>
                <a:spcPts val="0"/>
              </a:spcAft>
              <a:buClr>
                <a:schemeClr val="dk2"/>
              </a:buClr>
              <a:buFont typeface="Noto Sans Symbols"/>
              <a:buNone/>
            </a:pPr>
            <a:r>
              <a:t/>
            </a:r>
            <a:endParaRPr b="0" i="0" sz="1350" u="none" cap="none" strike="noStrike">
              <a:solidFill>
                <a:srgbClr val="000000"/>
              </a:solidFill>
              <a:latin typeface="Arial"/>
              <a:ea typeface="Arial"/>
              <a:cs typeface="Arial"/>
              <a:sym typeface="Arial"/>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2" name="Shape 692"/>
        <p:cNvGrpSpPr/>
        <p:nvPr/>
      </p:nvGrpSpPr>
      <p:grpSpPr>
        <a:xfrm>
          <a:off x="0" y="0"/>
          <a:ext cx="0" cy="0"/>
          <a:chOff x="0" y="0"/>
          <a:chExt cx="0" cy="0"/>
        </a:xfrm>
      </p:grpSpPr>
      <p:sp>
        <p:nvSpPr>
          <p:cNvPr id="693" name="Google Shape;693;p104"/>
          <p:cNvSpPr txBox="1"/>
          <p:nvPr>
            <p:ph idx="4294967295"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Font typeface="Noto Sans Symbols"/>
              <a:buNone/>
            </a:pPr>
            <a:r>
              <a:rPr b="0" i="0" lang="en" sz="2700" u="none" cap="none" strike="noStrike">
                <a:solidFill>
                  <a:schemeClr val="dk1"/>
                </a:solidFill>
                <a:latin typeface="Arial"/>
                <a:ea typeface="Arial"/>
                <a:cs typeface="Arial"/>
                <a:sym typeface="Arial"/>
              </a:rPr>
              <a:t>Final things to remember. . .</a:t>
            </a:r>
            <a:endParaRPr/>
          </a:p>
        </p:txBody>
      </p:sp>
      <p:sp>
        <p:nvSpPr>
          <p:cNvPr id="694" name="Google Shape;694;p104"/>
          <p:cNvSpPr txBox="1"/>
          <p:nvPr>
            <p:ph idx="4294967295" type="body"/>
          </p:nvPr>
        </p:nvSpPr>
        <p:spPr>
          <a:xfrm>
            <a:off x="1324710" y="1030319"/>
            <a:ext cx="6617970" cy="3538620"/>
          </a:xfrm>
          <a:prstGeom prst="rect">
            <a:avLst/>
          </a:prstGeom>
          <a:noFill/>
          <a:ln>
            <a:noFill/>
          </a:ln>
        </p:spPr>
        <p:txBody>
          <a:bodyPr anchorCtr="0" anchor="t" bIns="91425" lIns="91425" spcFirstLastPara="1" rIns="91425" wrap="square" tIns="91425">
            <a:noAutofit/>
          </a:bodyPr>
          <a:lstStyle/>
          <a:p>
            <a:pPr indent="0" lvl="0" marL="0" marR="0" rtl="0" algn="l">
              <a:lnSpc>
                <a:spcPct val="131000"/>
              </a:lnSpc>
              <a:spcBef>
                <a:spcPts val="0"/>
              </a:spcBef>
              <a:spcAft>
                <a:spcPts val="0"/>
              </a:spcAft>
              <a:buClr>
                <a:srgbClr val="93A299"/>
              </a:buClr>
              <a:buSzPts val="1350"/>
              <a:buFont typeface="Noto Sans Symbols"/>
              <a:buAutoNum type="arabicPeriod"/>
            </a:pPr>
            <a:r>
              <a:rPr b="0" i="0" lang="en" sz="1350" u="none" cap="none" strike="noStrike">
                <a:solidFill>
                  <a:srgbClr val="000000"/>
                </a:solidFill>
                <a:latin typeface="Arial"/>
                <a:ea typeface="Arial"/>
                <a:cs typeface="Arial"/>
                <a:sym typeface="Arial"/>
              </a:rPr>
              <a:t>An ecosystem service is defined as something nature provides humans for survival or economic benefit. NOT something nature gives itself.</a:t>
            </a:r>
            <a:endParaRPr/>
          </a:p>
          <a:p>
            <a:pPr indent="0" lvl="0" marL="0" marR="0" rtl="0" algn="l">
              <a:lnSpc>
                <a:spcPct val="131000"/>
              </a:lnSpc>
              <a:spcBef>
                <a:spcPts val="0"/>
              </a:spcBef>
              <a:spcAft>
                <a:spcPts val="0"/>
              </a:spcAft>
              <a:buClr>
                <a:srgbClr val="93A299"/>
              </a:buClr>
              <a:buSzPts val="1350"/>
              <a:buFont typeface="Noto Sans Symbols"/>
              <a:buAutoNum type="arabicPeriod"/>
            </a:pPr>
            <a:r>
              <a:rPr b="0" i="0" lang="en" sz="1350" u="none" cap="none" strike="noStrike">
                <a:solidFill>
                  <a:srgbClr val="000000"/>
                </a:solidFill>
                <a:latin typeface="Arial"/>
                <a:ea typeface="Arial"/>
                <a:cs typeface="Arial"/>
                <a:sym typeface="Arial"/>
              </a:rPr>
              <a:t>#1 way to control population growth is to provide education (literacy) for girls. Girls marry later, and have less children. Lowers poverty.</a:t>
            </a:r>
            <a:endParaRPr/>
          </a:p>
          <a:p>
            <a:pPr indent="0" lvl="0" marL="0" marR="0" rtl="0" algn="l">
              <a:lnSpc>
                <a:spcPct val="131000"/>
              </a:lnSpc>
              <a:spcBef>
                <a:spcPts val="0"/>
              </a:spcBef>
              <a:spcAft>
                <a:spcPts val="0"/>
              </a:spcAft>
              <a:buClr>
                <a:srgbClr val="93A299"/>
              </a:buClr>
              <a:buSzPts val="1350"/>
              <a:buFont typeface="Noto Sans Symbols"/>
              <a:buAutoNum type="arabicPeriod"/>
            </a:pPr>
            <a:r>
              <a:rPr b="0" i="0" lang="en" sz="1350" u="none" cap="none" strike="noStrike">
                <a:solidFill>
                  <a:srgbClr val="000000"/>
                </a:solidFill>
                <a:latin typeface="Arial"/>
                <a:ea typeface="Arial"/>
                <a:cs typeface="Arial"/>
                <a:sym typeface="Arial"/>
              </a:rPr>
              <a:t>Try the Rule of 70 for growth rate.</a:t>
            </a:r>
            <a:endParaRPr/>
          </a:p>
          <a:p>
            <a:pPr indent="0" lvl="0" marL="0" marR="0" rtl="0" algn="l">
              <a:lnSpc>
                <a:spcPct val="131000"/>
              </a:lnSpc>
              <a:spcBef>
                <a:spcPts val="0"/>
              </a:spcBef>
              <a:spcAft>
                <a:spcPts val="0"/>
              </a:spcAft>
              <a:buClr>
                <a:srgbClr val="93A299"/>
              </a:buClr>
              <a:buSzPts val="1350"/>
              <a:buFont typeface="Noto Sans Symbols"/>
              <a:buAutoNum type="arabicPeriod"/>
            </a:pPr>
            <a:r>
              <a:rPr b="0" i="0" lang="en" sz="1350" u="none" cap="none" strike="noStrike">
                <a:solidFill>
                  <a:srgbClr val="000000"/>
                </a:solidFill>
                <a:latin typeface="Arial"/>
                <a:ea typeface="Arial"/>
                <a:cs typeface="Arial"/>
                <a:sym typeface="Arial"/>
              </a:rPr>
              <a:t>Food chains always begin with a producer. Arrows point the direction of energy flow (toward the predator).</a:t>
            </a:r>
            <a:endParaRPr/>
          </a:p>
          <a:p>
            <a:pPr indent="0" lvl="0" marL="0" marR="0" rtl="0" algn="l">
              <a:lnSpc>
                <a:spcPct val="131000"/>
              </a:lnSpc>
              <a:spcBef>
                <a:spcPts val="0"/>
              </a:spcBef>
              <a:spcAft>
                <a:spcPts val="0"/>
              </a:spcAft>
              <a:buClr>
                <a:srgbClr val="93A299"/>
              </a:buClr>
              <a:buSzPts val="1350"/>
              <a:buFont typeface="Noto Sans Symbols"/>
              <a:buAutoNum type="arabicPeriod"/>
            </a:pPr>
            <a:r>
              <a:rPr b="0" i="0" lang="en" sz="1350" u="none" cap="none" strike="noStrike">
                <a:solidFill>
                  <a:srgbClr val="000000"/>
                </a:solidFill>
                <a:latin typeface="Arial"/>
                <a:ea typeface="Arial"/>
                <a:cs typeface="Arial"/>
                <a:sym typeface="Arial"/>
              </a:rPr>
              <a:t>Anthropogenic = human made. Degradation = decline in quality. Synthetic = not natural.</a:t>
            </a:r>
            <a:endParaRPr/>
          </a:p>
          <a:p>
            <a:pPr indent="0" lvl="0" marL="0" marR="0" rtl="0" algn="l">
              <a:lnSpc>
                <a:spcPct val="131000"/>
              </a:lnSpc>
              <a:spcBef>
                <a:spcPts val="0"/>
              </a:spcBef>
              <a:spcAft>
                <a:spcPts val="0"/>
              </a:spcAft>
              <a:buClr>
                <a:srgbClr val="93A299"/>
              </a:buClr>
              <a:buSzPts val="1350"/>
              <a:buFont typeface="Noto Sans Symbols"/>
              <a:buAutoNum type="arabicPeriod"/>
            </a:pPr>
            <a:r>
              <a:rPr b="0" i="0" lang="en" sz="1350" u="none" cap="none" strike="noStrike">
                <a:solidFill>
                  <a:srgbClr val="000000"/>
                </a:solidFill>
                <a:latin typeface="Arial"/>
                <a:ea typeface="Arial"/>
                <a:cs typeface="Arial"/>
                <a:sym typeface="Arial"/>
              </a:rPr>
              <a:t>Loss of biodiversity → HIPPCO</a:t>
            </a:r>
            <a:endParaRPr/>
          </a:p>
          <a:p>
            <a:pPr indent="0" lvl="0" marL="0" marR="0" rtl="0" algn="l">
              <a:lnSpc>
                <a:spcPct val="131000"/>
              </a:lnSpc>
              <a:spcBef>
                <a:spcPts val="0"/>
              </a:spcBef>
              <a:spcAft>
                <a:spcPts val="0"/>
              </a:spcAft>
              <a:buClr>
                <a:srgbClr val="93A299"/>
              </a:buClr>
              <a:buSzPts val="1350"/>
              <a:buFont typeface="Noto Sans Symbols"/>
              <a:buAutoNum type="arabicPeriod"/>
            </a:pPr>
            <a:r>
              <a:rPr b="0" i="0" lang="en" sz="1350" u="none" cap="none" strike="noStrike">
                <a:solidFill>
                  <a:srgbClr val="000000"/>
                </a:solidFill>
                <a:latin typeface="Arial"/>
                <a:ea typeface="Arial"/>
                <a:cs typeface="Arial"/>
                <a:sym typeface="Arial"/>
              </a:rPr>
              <a:t>Sustainability =  protect natural cycles + true pricing + renewable energy + biodiversity + population control</a:t>
            </a:r>
            <a:endParaRPr/>
          </a:p>
          <a:p>
            <a:pPr indent="0" lvl="0" marL="0" marR="0" rtl="0" algn="l">
              <a:lnSpc>
                <a:spcPct val="131000"/>
              </a:lnSpc>
              <a:spcBef>
                <a:spcPts val="0"/>
              </a:spcBef>
              <a:spcAft>
                <a:spcPts val="0"/>
              </a:spcAft>
              <a:buClr>
                <a:schemeClr val="dk2"/>
              </a:buClr>
              <a:buFont typeface="Noto Sans Symbols"/>
              <a:buNone/>
            </a:pPr>
            <a:r>
              <a:t/>
            </a:r>
            <a:endParaRPr b="0" i="0" sz="1350" u="none" cap="none" strike="noStrike">
              <a:solidFill>
                <a:srgbClr val="000000"/>
              </a:solidFill>
              <a:latin typeface="Arial"/>
              <a:ea typeface="Arial"/>
              <a:cs typeface="Arial"/>
              <a:sym typeface="Arial"/>
            </a:endParaRPr>
          </a:p>
          <a:p>
            <a:pPr indent="0" lvl="0" marL="0" marR="0" rtl="0" algn="l">
              <a:lnSpc>
                <a:spcPct val="131000"/>
              </a:lnSpc>
              <a:spcBef>
                <a:spcPts val="0"/>
              </a:spcBef>
              <a:spcAft>
                <a:spcPts val="0"/>
              </a:spcAft>
              <a:buClr>
                <a:schemeClr val="dk2"/>
              </a:buClr>
              <a:buFont typeface="Noto Sans Symbols"/>
              <a:buNone/>
            </a:pPr>
            <a:r>
              <a:t/>
            </a:r>
            <a:endParaRPr b="0" i="0" sz="1350" u="none" cap="none" strike="noStrike">
              <a:solidFill>
                <a:srgbClr val="000000"/>
              </a:solidFill>
              <a:latin typeface="Arial"/>
              <a:ea typeface="Arial"/>
              <a:cs typeface="Arial"/>
              <a:sym typeface="Arial"/>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8" name="Shape 698"/>
        <p:cNvGrpSpPr/>
        <p:nvPr/>
      </p:nvGrpSpPr>
      <p:grpSpPr>
        <a:xfrm>
          <a:off x="0" y="0"/>
          <a:ext cx="0" cy="0"/>
          <a:chOff x="0" y="0"/>
          <a:chExt cx="0" cy="0"/>
        </a:xfrm>
      </p:grpSpPr>
      <p:sp>
        <p:nvSpPr>
          <p:cNvPr id="699" name="Google Shape;699;p105"/>
          <p:cNvSpPr txBox="1"/>
          <p:nvPr>
            <p:ph idx="4294967295" type="title"/>
          </p:nvPr>
        </p:nvSpPr>
        <p:spPr>
          <a:xfrm>
            <a:off x="311700" y="445025"/>
            <a:ext cx="8520600" cy="572700"/>
          </a:xfrm>
          <a:prstGeom prst="rect">
            <a:avLst/>
          </a:prstGeom>
          <a:noFill/>
          <a:ln>
            <a:noFill/>
          </a:ln>
        </p:spPr>
        <p:txBody>
          <a:bodyPr anchorCtr="0" anchor="t" bIns="34275" lIns="91425" spcFirstLastPara="1" rIns="91425" wrap="square" tIns="34275">
            <a:noAutofit/>
          </a:bodyPr>
          <a:lstStyle/>
          <a:p>
            <a:pPr indent="0" lvl="0" marL="0" marR="0" rtl="0" algn="l">
              <a:lnSpc>
                <a:spcPct val="100000"/>
              </a:lnSpc>
              <a:spcBef>
                <a:spcPts val="0"/>
              </a:spcBef>
              <a:spcAft>
                <a:spcPts val="0"/>
              </a:spcAft>
              <a:buClr>
                <a:schemeClr val="dk1"/>
              </a:buClr>
              <a:buFont typeface="Noto Sans Symbols"/>
              <a:buNone/>
            </a:pPr>
            <a:r>
              <a:rPr b="0" i="0" lang="en" sz="3000" u="none" cap="none" strike="noStrike">
                <a:solidFill>
                  <a:schemeClr val="dk1"/>
                </a:solidFill>
                <a:latin typeface="Arial"/>
                <a:ea typeface="Arial"/>
                <a:cs typeface="Arial"/>
                <a:sym typeface="Arial"/>
              </a:rPr>
              <a:t>Important Laws</a:t>
            </a:r>
            <a:endParaRPr/>
          </a:p>
        </p:txBody>
      </p:sp>
      <p:sp>
        <p:nvSpPr>
          <p:cNvPr id="700" name="Google Shape;700;p105"/>
          <p:cNvSpPr txBox="1"/>
          <p:nvPr>
            <p:ph idx="4294967295" type="body"/>
          </p:nvPr>
        </p:nvSpPr>
        <p:spPr>
          <a:xfrm>
            <a:off x="669400" y="962525"/>
            <a:ext cx="3472500" cy="3831000"/>
          </a:xfrm>
          <a:prstGeom prst="rect">
            <a:avLst/>
          </a:prstGeom>
          <a:noFill/>
          <a:ln>
            <a:noFill/>
          </a:ln>
        </p:spPr>
        <p:txBody>
          <a:bodyPr anchorCtr="0" anchor="t" bIns="34275" lIns="91425" spcFirstLastPara="1" rIns="91425" wrap="square" tIns="34275">
            <a:noAutofit/>
          </a:bodyPr>
          <a:lstStyle/>
          <a:p>
            <a:pPr indent="0" lvl="0" marL="0" marR="0" rtl="0" algn="l">
              <a:lnSpc>
                <a:spcPct val="80000"/>
              </a:lnSpc>
              <a:spcBef>
                <a:spcPts val="0"/>
              </a:spcBef>
              <a:spcAft>
                <a:spcPts val="0"/>
              </a:spcAft>
              <a:buClr>
                <a:srgbClr val="93A299"/>
              </a:buClr>
              <a:buSzPts val="1200"/>
              <a:buFont typeface="Arial"/>
              <a:buChar char="•"/>
            </a:pPr>
            <a:r>
              <a:rPr b="0" i="0" lang="en" sz="1463" u="none" cap="none" strike="noStrike">
                <a:solidFill>
                  <a:srgbClr val="000000"/>
                </a:solidFill>
                <a:latin typeface="Arial"/>
                <a:ea typeface="Arial"/>
                <a:cs typeface="Arial"/>
                <a:sym typeface="Arial"/>
              </a:rPr>
              <a:t>Coastal Management Act</a:t>
            </a:r>
            <a:endParaRPr/>
          </a:p>
          <a:p>
            <a:pPr indent="-60960" lvl="0" marL="137160" marR="0" rtl="0" algn="l">
              <a:lnSpc>
                <a:spcPct val="80000"/>
              </a:lnSpc>
              <a:spcBef>
                <a:spcPts val="293"/>
              </a:spcBef>
              <a:spcAft>
                <a:spcPts val="0"/>
              </a:spcAft>
              <a:buClr>
                <a:schemeClr val="dk2"/>
              </a:buClr>
              <a:buFont typeface="Noto Sans Symbols"/>
              <a:buNone/>
            </a:pPr>
            <a:r>
              <a:t/>
            </a:r>
            <a:endParaRPr b="0" i="0" sz="1463" u="none" cap="none" strike="noStrike">
              <a:solidFill>
                <a:srgbClr val="000000"/>
              </a:solidFill>
              <a:latin typeface="Arial"/>
              <a:ea typeface="Arial"/>
              <a:cs typeface="Arial"/>
              <a:sym typeface="Arial"/>
            </a:endParaRPr>
          </a:p>
          <a:p>
            <a:pPr indent="0" lvl="0" marL="0" marR="0" rtl="0" algn="l">
              <a:lnSpc>
                <a:spcPct val="80000"/>
              </a:lnSpc>
              <a:spcBef>
                <a:spcPts val="293"/>
              </a:spcBef>
              <a:spcAft>
                <a:spcPts val="0"/>
              </a:spcAft>
              <a:buClr>
                <a:schemeClr val="dk2"/>
              </a:buClr>
              <a:buFont typeface="Noto Sans Symbols"/>
              <a:buNone/>
            </a:pPr>
            <a:r>
              <a:t/>
            </a:r>
            <a:endParaRPr b="0" i="0" sz="1463" u="none" cap="none" strike="noStrike">
              <a:solidFill>
                <a:srgbClr val="000000"/>
              </a:solidFill>
              <a:latin typeface="Arial"/>
              <a:ea typeface="Arial"/>
              <a:cs typeface="Arial"/>
              <a:sym typeface="Arial"/>
            </a:endParaRPr>
          </a:p>
          <a:p>
            <a:pPr indent="0" lvl="0" marL="0" marR="0" rtl="0" algn="l">
              <a:lnSpc>
                <a:spcPct val="80000"/>
              </a:lnSpc>
              <a:spcBef>
                <a:spcPts val="293"/>
              </a:spcBef>
              <a:spcAft>
                <a:spcPts val="0"/>
              </a:spcAft>
              <a:buClr>
                <a:srgbClr val="93A299"/>
              </a:buClr>
              <a:buSzPts val="1200"/>
              <a:buFont typeface="Arial"/>
              <a:buChar char="•"/>
            </a:pPr>
            <a:r>
              <a:rPr b="0" i="0" lang="en" sz="1463" u="none" cap="none" strike="noStrike">
                <a:solidFill>
                  <a:srgbClr val="000000"/>
                </a:solidFill>
                <a:latin typeface="Arial"/>
                <a:ea typeface="Arial"/>
                <a:cs typeface="Arial"/>
                <a:sym typeface="Arial"/>
              </a:rPr>
              <a:t>Corporate Average Fuel Economy (CAFE standards)</a:t>
            </a:r>
            <a:endParaRPr/>
          </a:p>
          <a:p>
            <a:pPr indent="-60960" lvl="0" marL="137160" marR="0" rtl="0" algn="l">
              <a:lnSpc>
                <a:spcPct val="80000"/>
              </a:lnSpc>
              <a:spcBef>
                <a:spcPts val="293"/>
              </a:spcBef>
              <a:spcAft>
                <a:spcPts val="0"/>
              </a:spcAft>
              <a:buClr>
                <a:schemeClr val="dk2"/>
              </a:buClr>
              <a:buFont typeface="Noto Sans Symbols"/>
              <a:buNone/>
            </a:pPr>
            <a:r>
              <a:t/>
            </a:r>
            <a:endParaRPr b="0" i="0" sz="1463" u="none" cap="none" strike="noStrike">
              <a:solidFill>
                <a:srgbClr val="000000"/>
              </a:solidFill>
              <a:latin typeface="Arial"/>
              <a:ea typeface="Arial"/>
              <a:cs typeface="Arial"/>
              <a:sym typeface="Arial"/>
            </a:endParaRPr>
          </a:p>
          <a:p>
            <a:pPr indent="0" lvl="0" marL="0" marR="0" rtl="0" algn="l">
              <a:lnSpc>
                <a:spcPct val="80000"/>
              </a:lnSpc>
              <a:spcBef>
                <a:spcPts val="293"/>
              </a:spcBef>
              <a:spcAft>
                <a:spcPts val="0"/>
              </a:spcAft>
              <a:buClr>
                <a:srgbClr val="93A299"/>
              </a:buClr>
              <a:buSzPts val="1200"/>
              <a:buFont typeface="Arial"/>
              <a:buChar char="•"/>
            </a:pPr>
            <a:r>
              <a:rPr b="0" i="0" lang="en" sz="1463" u="none" cap="none" strike="noStrike">
                <a:solidFill>
                  <a:srgbClr val="000000"/>
                </a:solidFill>
                <a:latin typeface="Arial"/>
                <a:ea typeface="Arial"/>
                <a:cs typeface="Arial"/>
                <a:sym typeface="Arial"/>
              </a:rPr>
              <a:t>Clean Air Act</a:t>
            </a:r>
            <a:endParaRPr/>
          </a:p>
          <a:p>
            <a:pPr indent="-3180" lvl="0" marL="79380" marR="0" rtl="0" algn="l">
              <a:lnSpc>
                <a:spcPct val="80000"/>
              </a:lnSpc>
              <a:spcBef>
                <a:spcPts val="293"/>
              </a:spcBef>
              <a:spcAft>
                <a:spcPts val="0"/>
              </a:spcAft>
              <a:buClr>
                <a:schemeClr val="dk2"/>
              </a:buClr>
              <a:buFont typeface="Noto Sans Symbols"/>
              <a:buNone/>
            </a:pPr>
            <a:r>
              <a:t/>
            </a:r>
            <a:endParaRPr b="0" i="0" sz="1463" u="none" cap="none" strike="noStrike">
              <a:solidFill>
                <a:srgbClr val="000000"/>
              </a:solidFill>
              <a:latin typeface="Arial"/>
              <a:ea typeface="Arial"/>
              <a:cs typeface="Arial"/>
              <a:sym typeface="Arial"/>
            </a:endParaRPr>
          </a:p>
          <a:p>
            <a:pPr indent="0" lvl="0" marL="0" marR="0" rtl="0" algn="l">
              <a:lnSpc>
                <a:spcPct val="80000"/>
              </a:lnSpc>
              <a:spcBef>
                <a:spcPts val="293"/>
              </a:spcBef>
              <a:spcAft>
                <a:spcPts val="0"/>
              </a:spcAft>
              <a:buClr>
                <a:schemeClr val="dk2"/>
              </a:buClr>
              <a:buFont typeface="Noto Sans Symbols"/>
              <a:buNone/>
            </a:pPr>
            <a:r>
              <a:t/>
            </a:r>
            <a:endParaRPr b="0" i="0" sz="1463" u="none" cap="none" strike="noStrike">
              <a:solidFill>
                <a:srgbClr val="000000"/>
              </a:solidFill>
              <a:latin typeface="Arial"/>
              <a:ea typeface="Arial"/>
              <a:cs typeface="Arial"/>
              <a:sym typeface="Arial"/>
            </a:endParaRPr>
          </a:p>
          <a:p>
            <a:pPr indent="0" lvl="0" marL="0" marR="0" rtl="0" algn="l">
              <a:lnSpc>
                <a:spcPct val="80000"/>
              </a:lnSpc>
              <a:spcBef>
                <a:spcPts val="293"/>
              </a:spcBef>
              <a:spcAft>
                <a:spcPts val="0"/>
              </a:spcAft>
              <a:buClr>
                <a:schemeClr val="dk2"/>
              </a:buClr>
              <a:buFont typeface="Noto Sans Symbols"/>
              <a:buNone/>
            </a:pPr>
            <a:r>
              <a:t/>
            </a:r>
            <a:endParaRPr b="0" i="0" sz="1463" u="none" cap="none" strike="noStrike">
              <a:solidFill>
                <a:srgbClr val="000000"/>
              </a:solidFill>
              <a:latin typeface="Arial"/>
              <a:ea typeface="Arial"/>
              <a:cs typeface="Arial"/>
              <a:sym typeface="Arial"/>
            </a:endParaRPr>
          </a:p>
          <a:p>
            <a:pPr indent="0" lvl="0" marL="0" marR="0" rtl="0" algn="l">
              <a:lnSpc>
                <a:spcPct val="80000"/>
              </a:lnSpc>
              <a:spcBef>
                <a:spcPts val="293"/>
              </a:spcBef>
              <a:spcAft>
                <a:spcPts val="0"/>
              </a:spcAft>
              <a:buClr>
                <a:srgbClr val="93A299"/>
              </a:buClr>
              <a:buSzPts val="1200"/>
              <a:buFont typeface="Arial"/>
              <a:buChar char="•"/>
            </a:pPr>
            <a:r>
              <a:rPr b="0" i="0" lang="en" sz="1463" u="none" cap="none" strike="noStrike">
                <a:solidFill>
                  <a:srgbClr val="000000"/>
                </a:solidFill>
                <a:latin typeface="Arial"/>
                <a:ea typeface="Arial"/>
                <a:cs typeface="Arial"/>
                <a:sym typeface="Arial"/>
              </a:rPr>
              <a:t>Clean Water Act</a:t>
            </a:r>
            <a:endParaRPr/>
          </a:p>
          <a:p>
            <a:pPr indent="-60960" lvl="0" marL="137160" marR="0" rtl="0" algn="l">
              <a:lnSpc>
                <a:spcPct val="80000"/>
              </a:lnSpc>
              <a:spcBef>
                <a:spcPts val="293"/>
              </a:spcBef>
              <a:spcAft>
                <a:spcPts val="0"/>
              </a:spcAft>
              <a:buClr>
                <a:schemeClr val="dk2"/>
              </a:buClr>
              <a:buFont typeface="Noto Sans Symbols"/>
              <a:buNone/>
            </a:pPr>
            <a:r>
              <a:t/>
            </a:r>
            <a:endParaRPr b="0" i="0" sz="1463" u="none" cap="none" strike="noStrike">
              <a:solidFill>
                <a:srgbClr val="000000"/>
              </a:solidFill>
              <a:latin typeface="Arial"/>
              <a:ea typeface="Arial"/>
              <a:cs typeface="Arial"/>
              <a:sym typeface="Arial"/>
            </a:endParaRPr>
          </a:p>
          <a:p>
            <a:pPr indent="0" lvl="0" marL="0" marR="0" rtl="0" algn="l">
              <a:lnSpc>
                <a:spcPct val="80000"/>
              </a:lnSpc>
              <a:spcBef>
                <a:spcPts val="293"/>
              </a:spcBef>
              <a:spcAft>
                <a:spcPts val="0"/>
              </a:spcAft>
              <a:buClr>
                <a:srgbClr val="93A299"/>
              </a:buClr>
              <a:buSzPts val="1200"/>
              <a:buFont typeface="Arial"/>
              <a:buChar char="•"/>
            </a:pPr>
            <a:r>
              <a:rPr b="0" i="0" lang="en" sz="1463" u="none" cap="none" strike="noStrike">
                <a:solidFill>
                  <a:srgbClr val="000000"/>
                </a:solidFill>
                <a:latin typeface="Arial"/>
                <a:ea typeface="Arial"/>
                <a:cs typeface="Arial"/>
                <a:sym typeface="Arial"/>
              </a:rPr>
              <a:t>Comprehensive Environmental Response, Compensation Liability Act (CERCLA)</a:t>
            </a:r>
            <a:endParaRPr/>
          </a:p>
        </p:txBody>
      </p:sp>
      <p:sp>
        <p:nvSpPr>
          <p:cNvPr id="701" name="Google Shape;701;p105"/>
          <p:cNvSpPr txBox="1"/>
          <p:nvPr>
            <p:ph idx="4294967295" type="body"/>
          </p:nvPr>
        </p:nvSpPr>
        <p:spPr>
          <a:xfrm>
            <a:off x="4202650" y="915300"/>
            <a:ext cx="4424400" cy="4170600"/>
          </a:xfrm>
          <a:prstGeom prst="rect">
            <a:avLst/>
          </a:prstGeom>
          <a:noFill/>
          <a:ln>
            <a:noFill/>
          </a:ln>
        </p:spPr>
        <p:txBody>
          <a:bodyPr anchorCtr="0" anchor="t" bIns="34275" lIns="91425" spcFirstLastPara="1" rIns="91425" wrap="square" tIns="34275">
            <a:noAutofit/>
          </a:bodyPr>
          <a:lstStyle/>
          <a:p>
            <a:pPr indent="0" lvl="0" marL="0" marR="0" rtl="0" algn="l">
              <a:lnSpc>
                <a:spcPct val="80000"/>
              </a:lnSpc>
              <a:spcBef>
                <a:spcPts val="0"/>
              </a:spcBef>
              <a:spcAft>
                <a:spcPts val="0"/>
              </a:spcAft>
              <a:buClr>
                <a:srgbClr val="93A299"/>
              </a:buClr>
              <a:buSzPts val="1200"/>
              <a:buFont typeface="Arial"/>
              <a:buChar char="•"/>
            </a:pPr>
            <a:r>
              <a:rPr b="0" i="0" lang="en" sz="1463" u="none" cap="none" strike="noStrike">
                <a:solidFill>
                  <a:srgbClr val="000000"/>
                </a:solidFill>
                <a:latin typeface="Arial"/>
                <a:ea typeface="Arial"/>
                <a:cs typeface="Arial"/>
                <a:sym typeface="Arial"/>
              </a:rPr>
              <a:t>Manages coastal resources (including Great Lakes) – balances economic development with conservation</a:t>
            </a:r>
            <a:endParaRPr/>
          </a:p>
          <a:p>
            <a:pPr indent="0" lvl="0" marL="0" marR="0" rtl="0" algn="l">
              <a:lnSpc>
                <a:spcPct val="80000"/>
              </a:lnSpc>
              <a:spcBef>
                <a:spcPts val="0"/>
              </a:spcBef>
              <a:spcAft>
                <a:spcPts val="0"/>
              </a:spcAft>
              <a:buClr>
                <a:schemeClr val="dk2"/>
              </a:buClr>
              <a:buFont typeface="Noto Sans Symbols"/>
              <a:buNone/>
            </a:pPr>
            <a:r>
              <a:t/>
            </a:r>
            <a:endParaRPr b="0" i="0" sz="1463" u="none" cap="none" strike="noStrike">
              <a:solidFill>
                <a:srgbClr val="000000"/>
              </a:solidFill>
              <a:latin typeface="Arial"/>
              <a:ea typeface="Arial"/>
              <a:cs typeface="Arial"/>
              <a:sym typeface="Arial"/>
            </a:endParaRPr>
          </a:p>
          <a:p>
            <a:pPr indent="0" lvl="0" marL="0" marR="0" rtl="0" algn="l">
              <a:lnSpc>
                <a:spcPct val="80000"/>
              </a:lnSpc>
              <a:spcBef>
                <a:spcPts val="293"/>
              </a:spcBef>
              <a:spcAft>
                <a:spcPts val="0"/>
              </a:spcAft>
              <a:buClr>
                <a:srgbClr val="93A299"/>
              </a:buClr>
              <a:buSzPts val="1200"/>
              <a:buFont typeface="Arial"/>
              <a:buChar char="•"/>
            </a:pPr>
            <a:r>
              <a:rPr b="0" i="0" lang="en" sz="1463" u="none" cap="none" strike="noStrike">
                <a:solidFill>
                  <a:srgbClr val="000000"/>
                </a:solidFill>
                <a:latin typeface="Arial"/>
                <a:ea typeface="Arial"/>
                <a:cs typeface="Arial"/>
                <a:sym typeface="Arial"/>
              </a:rPr>
              <a:t>Sets minimum fuel economy standards</a:t>
            </a:r>
            <a:endParaRPr/>
          </a:p>
          <a:p>
            <a:pPr indent="0" lvl="0" marL="0" marR="0" rtl="0" algn="l">
              <a:lnSpc>
                <a:spcPct val="80000"/>
              </a:lnSpc>
              <a:spcBef>
                <a:spcPts val="293"/>
              </a:spcBef>
              <a:spcAft>
                <a:spcPts val="0"/>
              </a:spcAft>
              <a:buClr>
                <a:schemeClr val="dk2"/>
              </a:buClr>
              <a:buFont typeface="Noto Sans Symbols"/>
              <a:buNone/>
            </a:pPr>
            <a:r>
              <a:t/>
            </a:r>
            <a:endParaRPr b="0" i="0" sz="1463" u="none" cap="none" strike="noStrike">
              <a:solidFill>
                <a:srgbClr val="000000"/>
              </a:solidFill>
              <a:latin typeface="Arial"/>
              <a:ea typeface="Arial"/>
              <a:cs typeface="Arial"/>
              <a:sym typeface="Arial"/>
            </a:endParaRPr>
          </a:p>
          <a:p>
            <a:pPr indent="0" lvl="0" marL="0" marR="0" rtl="0" algn="l">
              <a:lnSpc>
                <a:spcPct val="80000"/>
              </a:lnSpc>
              <a:spcBef>
                <a:spcPts val="293"/>
              </a:spcBef>
              <a:spcAft>
                <a:spcPts val="0"/>
              </a:spcAft>
              <a:buClr>
                <a:srgbClr val="93A299"/>
              </a:buClr>
              <a:buSzPts val="1200"/>
              <a:buFont typeface="Arial"/>
              <a:buChar char="•"/>
            </a:pPr>
            <a:r>
              <a:rPr b="0" i="0" lang="en" sz="1463" u="none" cap="none" strike="noStrike">
                <a:solidFill>
                  <a:srgbClr val="000000"/>
                </a:solidFill>
                <a:latin typeface="Arial"/>
                <a:ea typeface="Arial"/>
                <a:cs typeface="Arial"/>
                <a:sym typeface="Arial"/>
              </a:rPr>
              <a:t>Establishes primary and secondary air quality standards for 6 criteria pollutants (SO2, NOx, CO, PM, O3, Pb)</a:t>
            </a:r>
            <a:endParaRPr/>
          </a:p>
          <a:p>
            <a:pPr indent="0" lvl="0" marL="0" marR="0" rtl="0" algn="l">
              <a:lnSpc>
                <a:spcPct val="80000"/>
              </a:lnSpc>
              <a:spcBef>
                <a:spcPts val="293"/>
              </a:spcBef>
              <a:spcAft>
                <a:spcPts val="0"/>
              </a:spcAft>
              <a:buClr>
                <a:schemeClr val="dk2"/>
              </a:buClr>
              <a:buFont typeface="Noto Sans Symbols"/>
              <a:buNone/>
            </a:pPr>
            <a:r>
              <a:t/>
            </a:r>
            <a:endParaRPr b="0" i="0" sz="1463" u="none" cap="none" strike="noStrike">
              <a:solidFill>
                <a:srgbClr val="000000"/>
              </a:solidFill>
              <a:latin typeface="Arial"/>
              <a:ea typeface="Arial"/>
              <a:cs typeface="Arial"/>
              <a:sym typeface="Arial"/>
            </a:endParaRPr>
          </a:p>
          <a:p>
            <a:pPr indent="0" lvl="0" marL="0" marR="0" rtl="0" algn="l">
              <a:lnSpc>
                <a:spcPct val="80000"/>
              </a:lnSpc>
              <a:spcBef>
                <a:spcPts val="293"/>
              </a:spcBef>
              <a:spcAft>
                <a:spcPts val="0"/>
              </a:spcAft>
              <a:buClr>
                <a:srgbClr val="93A299"/>
              </a:buClr>
              <a:buSzPts val="1200"/>
              <a:buFont typeface="Arial"/>
              <a:buChar char="•"/>
            </a:pPr>
            <a:r>
              <a:rPr b="0" i="0" lang="en" sz="1463" u="none" cap="none" strike="noStrike">
                <a:solidFill>
                  <a:srgbClr val="000000"/>
                </a:solidFill>
                <a:latin typeface="Arial"/>
                <a:ea typeface="Arial"/>
                <a:cs typeface="Arial"/>
                <a:sym typeface="Arial"/>
              </a:rPr>
              <a:t>Regulates discharge into water sources and wetland destruction</a:t>
            </a:r>
            <a:r>
              <a:rPr lang="en" sz="1463">
                <a:solidFill>
                  <a:srgbClr val="000000"/>
                </a:solidFill>
              </a:rPr>
              <a:t> (water looks) </a:t>
            </a:r>
            <a:endParaRPr/>
          </a:p>
          <a:p>
            <a:pPr indent="-60960" lvl="0" marL="137160" marR="0" rtl="0" algn="l">
              <a:lnSpc>
                <a:spcPct val="80000"/>
              </a:lnSpc>
              <a:spcBef>
                <a:spcPts val="293"/>
              </a:spcBef>
              <a:spcAft>
                <a:spcPts val="0"/>
              </a:spcAft>
              <a:buClr>
                <a:schemeClr val="dk2"/>
              </a:buClr>
              <a:buFont typeface="Noto Sans Symbols"/>
              <a:buNone/>
            </a:pPr>
            <a:r>
              <a:t/>
            </a:r>
            <a:endParaRPr b="0" i="0" sz="1463" u="none" cap="none" strike="noStrike">
              <a:solidFill>
                <a:srgbClr val="000000"/>
              </a:solidFill>
              <a:latin typeface="Arial"/>
              <a:ea typeface="Arial"/>
              <a:cs typeface="Arial"/>
              <a:sym typeface="Arial"/>
            </a:endParaRPr>
          </a:p>
          <a:p>
            <a:pPr indent="0" lvl="0" marL="0" marR="0" rtl="0" algn="l">
              <a:lnSpc>
                <a:spcPct val="80000"/>
              </a:lnSpc>
              <a:spcBef>
                <a:spcPts val="293"/>
              </a:spcBef>
              <a:spcAft>
                <a:spcPts val="0"/>
              </a:spcAft>
              <a:buClr>
                <a:srgbClr val="93A299"/>
              </a:buClr>
              <a:buSzPts val="1200"/>
              <a:buFont typeface="Arial"/>
              <a:buChar char="•"/>
            </a:pPr>
            <a:r>
              <a:rPr b="0" i="0" lang="en" sz="1463" u="none" cap="none" strike="noStrike">
                <a:solidFill>
                  <a:srgbClr val="000000"/>
                </a:solidFill>
                <a:latin typeface="Arial"/>
                <a:ea typeface="Arial"/>
                <a:cs typeface="Arial"/>
                <a:sym typeface="Arial"/>
              </a:rPr>
              <a:t>Provides funds for clean-up of hazardous substances (Superfund Sites): large</a:t>
            </a:r>
            <a:r>
              <a:rPr lang="en" sz="1463">
                <a:solidFill>
                  <a:srgbClr val="000000"/>
                </a:solidFill>
              </a:rPr>
              <a:t>ly not effective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1">
                                            <p:txEl>
                                              <p:pRg end="0" st="0"/>
                                            </p:txEl>
                                          </p:spTgt>
                                        </p:tgtEl>
                                        <p:attrNameLst>
                                          <p:attrName>style.visibility</p:attrName>
                                        </p:attrNameLst>
                                      </p:cBhvr>
                                      <p:to>
                                        <p:strVal val="visible"/>
                                      </p:to>
                                    </p:set>
                                    <p:animEffect filter="fade" transition="in">
                                      <p:cBhvr>
                                        <p:cTn dur="1"/>
                                        <p:tgtEl>
                                          <p:spTgt spid="70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1">
                                            <p:txEl>
                                              <p:pRg end="1" st="1"/>
                                            </p:txEl>
                                          </p:spTgt>
                                        </p:tgtEl>
                                        <p:attrNameLst>
                                          <p:attrName>style.visibility</p:attrName>
                                        </p:attrNameLst>
                                      </p:cBhvr>
                                      <p:to>
                                        <p:strVal val="visible"/>
                                      </p:to>
                                    </p:set>
                                    <p:animEffect filter="fade" transition="in">
                                      <p:cBhvr>
                                        <p:cTn dur="1"/>
                                        <p:tgtEl>
                                          <p:spTgt spid="70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1">
                                            <p:txEl>
                                              <p:pRg end="2" st="2"/>
                                            </p:txEl>
                                          </p:spTgt>
                                        </p:tgtEl>
                                        <p:attrNameLst>
                                          <p:attrName>style.visibility</p:attrName>
                                        </p:attrNameLst>
                                      </p:cBhvr>
                                      <p:to>
                                        <p:strVal val="visible"/>
                                      </p:to>
                                    </p:set>
                                    <p:animEffect filter="fade" transition="in">
                                      <p:cBhvr>
                                        <p:cTn dur="1"/>
                                        <p:tgtEl>
                                          <p:spTgt spid="70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1">
                                            <p:txEl>
                                              <p:pRg end="3" st="3"/>
                                            </p:txEl>
                                          </p:spTgt>
                                        </p:tgtEl>
                                        <p:attrNameLst>
                                          <p:attrName>style.visibility</p:attrName>
                                        </p:attrNameLst>
                                      </p:cBhvr>
                                      <p:to>
                                        <p:strVal val="visible"/>
                                      </p:to>
                                    </p:set>
                                    <p:animEffect filter="fade" transition="in">
                                      <p:cBhvr>
                                        <p:cTn dur="1"/>
                                        <p:tgtEl>
                                          <p:spTgt spid="701">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1">
                                            <p:txEl>
                                              <p:pRg end="4" st="4"/>
                                            </p:txEl>
                                          </p:spTgt>
                                        </p:tgtEl>
                                        <p:attrNameLst>
                                          <p:attrName>style.visibility</p:attrName>
                                        </p:attrNameLst>
                                      </p:cBhvr>
                                      <p:to>
                                        <p:strVal val="visible"/>
                                      </p:to>
                                    </p:set>
                                    <p:animEffect filter="fade" transition="in">
                                      <p:cBhvr>
                                        <p:cTn dur="1"/>
                                        <p:tgtEl>
                                          <p:spTgt spid="701">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1">
                                            <p:txEl>
                                              <p:pRg end="5" st="5"/>
                                            </p:txEl>
                                          </p:spTgt>
                                        </p:tgtEl>
                                        <p:attrNameLst>
                                          <p:attrName>style.visibility</p:attrName>
                                        </p:attrNameLst>
                                      </p:cBhvr>
                                      <p:to>
                                        <p:strVal val="visible"/>
                                      </p:to>
                                    </p:set>
                                    <p:animEffect filter="fade" transition="in">
                                      <p:cBhvr>
                                        <p:cTn dur="1"/>
                                        <p:tgtEl>
                                          <p:spTgt spid="701">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1">
                                            <p:txEl>
                                              <p:pRg end="6" st="6"/>
                                            </p:txEl>
                                          </p:spTgt>
                                        </p:tgtEl>
                                        <p:attrNameLst>
                                          <p:attrName>style.visibility</p:attrName>
                                        </p:attrNameLst>
                                      </p:cBhvr>
                                      <p:to>
                                        <p:strVal val="visible"/>
                                      </p:to>
                                    </p:set>
                                    <p:animEffect filter="fade" transition="in">
                                      <p:cBhvr>
                                        <p:cTn dur="1"/>
                                        <p:tgtEl>
                                          <p:spTgt spid="701">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1">
                                            <p:txEl>
                                              <p:pRg end="7" st="7"/>
                                            </p:txEl>
                                          </p:spTgt>
                                        </p:tgtEl>
                                        <p:attrNameLst>
                                          <p:attrName>style.visibility</p:attrName>
                                        </p:attrNameLst>
                                      </p:cBhvr>
                                      <p:to>
                                        <p:strVal val="visible"/>
                                      </p:to>
                                    </p:set>
                                    <p:animEffect filter="fade" transition="in">
                                      <p:cBhvr>
                                        <p:cTn dur="1"/>
                                        <p:tgtEl>
                                          <p:spTgt spid="701">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1">
                                            <p:txEl>
                                              <p:pRg end="8" st="8"/>
                                            </p:txEl>
                                          </p:spTgt>
                                        </p:tgtEl>
                                        <p:attrNameLst>
                                          <p:attrName>style.visibility</p:attrName>
                                        </p:attrNameLst>
                                      </p:cBhvr>
                                      <p:to>
                                        <p:strVal val="visible"/>
                                      </p:to>
                                    </p:set>
                                    <p:animEffect filter="fade" transition="in">
                                      <p:cBhvr>
                                        <p:cTn dur="1"/>
                                        <p:tgtEl>
                                          <p:spTgt spid="701">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5" name="Shape 705"/>
        <p:cNvGrpSpPr/>
        <p:nvPr/>
      </p:nvGrpSpPr>
      <p:grpSpPr>
        <a:xfrm>
          <a:off x="0" y="0"/>
          <a:ext cx="0" cy="0"/>
          <a:chOff x="0" y="0"/>
          <a:chExt cx="0" cy="0"/>
        </a:xfrm>
      </p:grpSpPr>
      <p:sp>
        <p:nvSpPr>
          <p:cNvPr id="706" name="Google Shape;706;p106"/>
          <p:cNvSpPr txBox="1"/>
          <p:nvPr>
            <p:ph idx="4294967295" type="title"/>
          </p:nvPr>
        </p:nvSpPr>
        <p:spPr>
          <a:xfrm>
            <a:off x="311700" y="445025"/>
            <a:ext cx="8520600" cy="572700"/>
          </a:xfrm>
          <a:prstGeom prst="rect">
            <a:avLst/>
          </a:prstGeom>
          <a:noFill/>
          <a:ln>
            <a:noFill/>
          </a:ln>
        </p:spPr>
        <p:txBody>
          <a:bodyPr anchorCtr="0" anchor="t" bIns="34275" lIns="91425" spcFirstLastPara="1" rIns="91425" wrap="square" tIns="34275">
            <a:noAutofit/>
          </a:bodyPr>
          <a:lstStyle/>
          <a:p>
            <a:pPr indent="0" lvl="0" marL="0" marR="0" rtl="0" algn="l">
              <a:lnSpc>
                <a:spcPct val="100000"/>
              </a:lnSpc>
              <a:spcBef>
                <a:spcPts val="0"/>
              </a:spcBef>
              <a:spcAft>
                <a:spcPts val="0"/>
              </a:spcAft>
              <a:buClr>
                <a:schemeClr val="dk1"/>
              </a:buClr>
              <a:buFont typeface="Noto Sans Symbols"/>
              <a:buNone/>
            </a:pPr>
            <a:r>
              <a:rPr b="0" i="0" lang="en" sz="3000" u="none" cap="none" strike="noStrike">
                <a:solidFill>
                  <a:schemeClr val="dk1"/>
                </a:solidFill>
                <a:latin typeface="Arial"/>
                <a:ea typeface="Arial"/>
                <a:cs typeface="Arial"/>
                <a:sym typeface="Arial"/>
              </a:rPr>
              <a:t>Important Laws</a:t>
            </a:r>
            <a:endParaRPr/>
          </a:p>
        </p:txBody>
      </p:sp>
      <p:sp>
        <p:nvSpPr>
          <p:cNvPr id="707" name="Google Shape;707;p106"/>
          <p:cNvSpPr txBox="1"/>
          <p:nvPr>
            <p:ph idx="4294967295" type="body"/>
          </p:nvPr>
        </p:nvSpPr>
        <p:spPr>
          <a:xfrm>
            <a:off x="1305270" y="1076760"/>
            <a:ext cx="2800170" cy="4058370"/>
          </a:xfrm>
          <a:prstGeom prst="rect">
            <a:avLst/>
          </a:prstGeom>
          <a:noFill/>
          <a:ln>
            <a:noFill/>
          </a:ln>
        </p:spPr>
        <p:txBody>
          <a:bodyPr anchorCtr="0" anchor="t" bIns="34275" lIns="91425" spcFirstLastPara="1" rIns="91425" wrap="square" tIns="34275">
            <a:noAutofit/>
          </a:bodyPr>
          <a:lstStyle/>
          <a:p>
            <a:pPr indent="0" lvl="0" marL="0" marR="0" rtl="0" algn="l">
              <a:lnSpc>
                <a:spcPct val="90000"/>
              </a:lnSpc>
              <a:spcBef>
                <a:spcPts val="0"/>
              </a:spcBef>
              <a:spcAft>
                <a:spcPts val="0"/>
              </a:spcAft>
              <a:buClr>
                <a:srgbClr val="93A299"/>
              </a:buClr>
              <a:buSzPts val="1650"/>
              <a:buFont typeface="Arial"/>
              <a:buChar char="•"/>
            </a:pPr>
            <a:r>
              <a:rPr b="0" i="0" lang="en" sz="1650" u="none" cap="none" strike="noStrike">
                <a:solidFill>
                  <a:srgbClr val="000000"/>
                </a:solidFill>
                <a:latin typeface="Arial"/>
                <a:ea typeface="Arial"/>
                <a:cs typeface="Arial"/>
                <a:sym typeface="Arial"/>
              </a:rPr>
              <a:t>Convention on International Trade in Endangered Species (CITES)</a:t>
            </a:r>
            <a:endParaRPr/>
          </a:p>
          <a:p>
            <a:pPr indent="0" lvl="0" marL="0" marR="0" rtl="0" algn="l">
              <a:lnSpc>
                <a:spcPct val="90000"/>
              </a:lnSpc>
              <a:spcBef>
                <a:spcPts val="0"/>
              </a:spcBef>
              <a:spcAft>
                <a:spcPts val="0"/>
              </a:spcAft>
              <a:buClr>
                <a:schemeClr val="dk2"/>
              </a:buClr>
              <a:buFont typeface="Noto Sans Symbols"/>
              <a:buNone/>
            </a:pPr>
            <a:r>
              <a:t/>
            </a:r>
            <a:endParaRPr b="0" i="0" sz="1650" u="none" cap="none" strike="noStrike">
              <a:solidFill>
                <a:srgbClr val="000000"/>
              </a:solidFill>
              <a:latin typeface="Arial"/>
              <a:ea typeface="Arial"/>
              <a:cs typeface="Arial"/>
              <a:sym typeface="Arial"/>
            </a:endParaRPr>
          </a:p>
          <a:p>
            <a:pPr indent="0" lvl="0" marL="0" marR="0" rtl="0" algn="l">
              <a:lnSpc>
                <a:spcPct val="90000"/>
              </a:lnSpc>
              <a:spcBef>
                <a:spcPts val="359"/>
              </a:spcBef>
              <a:spcAft>
                <a:spcPts val="0"/>
              </a:spcAft>
              <a:buClr>
                <a:srgbClr val="93A299"/>
              </a:buClr>
              <a:buSzPts val="1650"/>
              <a:buFont typeface="Arial"/>
              <a:buChar char="•"/>
            </a:pPr>
            <a:r>
              <a:rPr b="0" i="0" lang="en" sz="1650" u="none" cap="none" strike="noStrike">
                <a:solidFill>
                  <a:srgbClr val="000000"/>
                </a:solidFill>
                <a:latin typeface="Arial"/>
                <a:ea typeface="Arial"/>
                <a:cs typeface="Arial"/>
                <a:sym typeface="Arial"/>
              </a:rPr>
              <a:t>Endangered Species Act (ESA)</a:t>
            </a:r>
            <a:endParaRPr/>
          </a:p>
          <a:p>
            <a:pPr indent="0" lvl="0" marL="0" marR="0" rtl="0" algn="l">
              <a:lnSpc>
                <a:spcPct val="90000"/>
              </a:lnSpc>
              <a:spcBef>
                <a:spcPts val="357"/>
              </a:spcBef>
              <a:spcAft>
                <a:spcPts val="0"/>
              </a:spcAft>
              <a:buClr>
                <a:schemeClr val="dk2"/>
              </a:buClr>
              <a:buFont typeface="Noto Sans Symbols"/>
              <a:buNone/>
            </a:pPr>
            <a:r>
              <a:t/>
            </a:r>
            <a:endParaRPr b="0" i="0" sz="1650" u="none" cap="none" strike="noStrike">
              <a:solidFill>
                <a:srgbClr val="000000"/>
              </a:solidFill>
              <a:latin typeface="Arial"/>
              <a:ea typeface="Arial"/>
              <a:cs typeface="Arial"/>
              <a:sym typeface="Arial"/>
            </a:endParaRPr>
          </a:p>
          <a:p>
            <a:pPr indent="0" lvl="0" marL="0" marR="0" rtl="0" algn="l">
              <a:lnSpc>
                <a:spcPct val="90000"/>
              </a:lnSpc>
              <a:spcBef>
                <a:spcPts val="357"/>
              </a:spcBef>
              <a:spcAft>
                <a:spcPts val="0"/>
              </a:spcAft>
              <a:buClr>
                <a:schemeClr val="dk2"/>
              </a:buClr>
              <a:buFont typeface="Noto Sans Symbols"/>
              <a:buNone/>
            </a:pPr>
            <a:r>
              <a:t/>
            </a:r>
            <a:endParaRPr b="0" i="0" sz="1650" u="none" cap="none" strike="noStrike">
              <a:solidFill>
                <a:srgbClr val="000000"/>
              </a:solidFill>
              <a:latin typeface="Arial"/>
              <a:ea typeface="Arial"/>
              <a:cs typeface="Arial"/>
              <a:sym typeface="Arial"/>
            </a:endParaRPr>
          </a:p>
          <a:p>
            <a:pPr indent="0" lvl="0" marL="0" marR="0" rtl="0" algn="l">
              <a:lnSpc>
                <a:spcPct val="90000"/>
              </a:lnSpc>
              <a:spcBef>
                <a:spcPts val="359"/>
              </a:spcBef>
              <a:spcAft>
                <a:spcPts val="0"/>
              </a:spcAft>
              <a:buClr>
                <a:srgbClr val="93A299"/>
              </a:buClr>
              <a:buSzPts val="1650"/>
              <a:buFont typeface="Arial"/>
              <a:buChar char="•"/>
            </a:pPr>
            <a:r>
              <a:rPr b="0" i="0" lang="en" sz="1650" u="none" cap="none" strike="noStrike">
                <a:solidFill>
                  <a:srgbClr val="000000"/>
                </a:solidFill>
                <a:latin typeface="Arial"/>
                <a:ea typeface="Arial"/>
                <a:cs typeface="Arial"/>
                <a:sym typeface="Arial"/>
              </a:rPr>
              <a:t>Federal Insecticide, Fungicide, and Rodenticide Act (FIFRA)</a:t>
            </a:r>
            <a:endParaRPr/>
          </a:p>
          <a:p>
            <a:pPr indent="-48260" lvl="0" marL="137160" marR="0" rtl="0" algn="l">
              <a:lnSpc>
                <a:spcPct val="90000"/>
              </a:lnSpc>
              <a:spcBef>
                <a:spcPts val="357"/>
              </a:spcBef>
              <a:spcAft>
                <a:spcPts val="0"/>
              </a:spcAft>
              <a:buClr>
                <a:schemeClr val="dk2"/>
              </a:buClr>
              <a:buFont typeface="Noto Sans Symbols"/>
              <a:buNone/>
            </a:pPr>
            <a:r>
              <a:t/>
            </a:r>
            <a:endParaRPr b="0" i="0" sz="1650" u="none" cap="none" strike="noStrike">
              <a:solidFill>
                <a:srgbClr val="000000"/>
              </a:solidFill>
              <a:latin typeface="Arial"/>
              <a:ea typeface="Arial"/>
              <a:cs typeface="Arial"/>
              <a:sym typeface="Arial"/>
            </a:endParaRPr>
          </a:p>
          <a:p>
            <a:pPr indent="0" lvl="0" marL="0" marR="0" rtl="0" algn="l">
              <a:lnSpc>
                <a:spcPct val="90000"/>
              </a:lnSpc>
              <a:spcBef>
                <a:spcPts val="359"/>
              </a:spcBef>
              <a:spcAft>
                <a:spcPts val="0"/>
              </a:spcAft>
              <a:buClr>
                <a:srgbClr val="93A299"/>
              </a:buClr>
              <a:buSzPts val="1650"/>
              <a:buFont typeface="Arial"/>
              <a:buChar char="•"/>
            </a:pPr>
            <a:r>
              <a:rPr b="0" i="0" lang="en" sz="1650" u="none" cap="none" strike="noStrike">
                <a:solidFill>
                  <a:srgbClr val="000000"/>
                </a:solidFill>
                <a:latin typeface="Arial"/>
                <a:ea typeface="Arial"/>
                <a:cs typeface="Arial"/>
                <a:sym typeface="Arial"/>
              </a:rPr>
              <a:t>Kyoto Protocol</a:t>
            </a:r>
            <a:endParaRPr/>
          </a:p>
        </p:txBody>
      </p:sp>
      <p:sp>
        <p:nvSpPr>
          <p:cNvPr id="708" name="Google Shape;708;p106"/>
          <p:cNvSpPr txBox="1"/>
          <p:nvPr>
            <p:ph idx="4294967295" type="body"/>
          </p:nvPr>
        </p:nvSpPr>
        <p:spPr>
          <a:xfrm>
            <a:off x="4154580" y="1076760"/>
            <a:ext cx="3674700" cy="3831030"/>
          </a:xfrm>
          <a:prstGeom prst="rect">
            <a:avLst/>
          </a:prstGeom>
          <a:noFill/>
          <a:ln>
            <a:noFill/>
          </a:ln>
        </p:spPr>
        <p:txBody>
          <a:bodyPr anchorCtr="0" anchor="t" bIns="34275" lIns="91425" spcFirstLastPara="1" rIns="91425" wrap="square" tIns="34275">
            <a:noAutofit/>
          </a:bodyPr>
          <a:lstStyle/>
          <a:p>
            <a:pPr indent="0" lvl="0" marL="0" marR="0" rtl="0" algn="l">
              <a:lnSpc>
                <a:spcPct val="90000"/>
              </a:lnSpc>
              <a:spcBef>
                <a:spcPts val="0"/>
              </a:spcBef>
              <a:spcAft>
                <a:spcPts val="0"/>
              </a:spcAft>
              <a:buClr>
                <a:srgbClr val="93A299"/>
              </a:buClr>
              <a:buSzPts val="1650"/>
              <a:buFont typeface="Arial"/>
              <a:buChar char="•"/>
            </a:pPr>
            <a:r>
              <a:rPr b="0" i="0" lang="en" sz="1650" u="none" cap="none" strike="noStrike">
                <a:solidFill>
                  <a:srgbClr val="000000"/>
                </a:solidFill>
                <a:latin typeface="Arial"/>
                <a:ea typeface="Arial"/>
                <a:cs typeface="Arial"/>
                <a:sym typeface="Arial"/>
              </a:rPr>
              <a:t>International legislation banning hunting, selling, importing endangered species</a:t>
            </a:r>
            <a:endParaRPr/>
          </a:p>
          <a:p>
            <a:pPr indent="0" lvl="0" marL="0" marR="0" rtl="0" algn="l">
              <a:lnSpc>
                <a:spcPct val="90000"/>
              </a:lnSpc>
              <a:spcBef>
                <a:spcPts val="0"/>
              </a:spcBef>
              <a:spcAft>
                <a:spcPts val="0"/>
              </a:spcAft>
              <a:buClr>
                <a:schemeClr val="dk2"/>
              </a:buClr>
              <a:buFont typeface="Noto Sans Symbols"/>
              <a:buNone/>
            </a:pPr>
            <a:r>
              <a:t/>
            </a:r>
            <a:endParaRPr b="0" i="0" sz="1650" u="none" cap="none" strike="noStrike">
              <a:solidFill>
                <a:srgbClr val="000000"/>
              </a:solidFill>
              <a:latin typeface="Arial"/>
              <a:ea typeface="Arial"/>
              <a:cs typeface="Arial"/>
              <a:sym typeface="Arial"/>
            </a:endParaRPr>
          </a:p>
          <a:p>
            <a:pPr indent="0" lvl="0" marL="0" marR="0" rtl="0" algn="l">
              <a:lnSpc>
                <a:spcPct val="90000"/>
              </a:lnSpc>
              <a:spcBef>
                <a:spcPts val="359"/>
              </a:spcBef>
              <a:spcAft>
                <a:spcPts val="0"/>
              </a:spcAft>
              <a:buClr>
                <a:srgbClr val="93A299"/>
              </a:buClr>
              <a:buSzPts val="1650"/>
              <a:buFont typeface="Arial"/>
              <a:buChar char="•"/>
            </a:pPr>
            <a:r>
              <a:rPr b="0" i="0" lang="en" sz="1650" u="none" cap="none" strike="noStrike">
                <a:solidFill>
                  <a:srgbClr val="000000"/>
                </a:solidFill>
                <a:latin typeface="Arial"/>
                <a:ea typeface="Arial"/>
                <a:cs typeface="Arial"/>
                <a:sym typeface="Arial"/>
              </a:rPr>
              <a:t>Protects threatened and endangered species and their habitats – involves recovery plan</a:t>
            </a:r>
            <a:endParaRPr/>
          </a:p>
          <a:p>
            <a:pPr indent="0" lvl="0" marL="0" marR="0" rtl="0" algn="l">
              <a:lnSpc>
                <a:spcPct val="90000"/>
              </a:lnSpc>
              <a:spcBef>
                <a:spcPts val="359"/>
              </a:spcBef>
              <a:spcAft>
                <a:spcPts val="0"/>
              </a:spcAft>
              <a:buClr>
                <a:schemeClr val="dk2"/>
              </a:buClr>
              <a:buFont typeface="Noto Sans Symbols"/>
              <a:buNone/>
            </a:pPr>
            <a:r>
              <a:t/>
            </a:r>
            <a:endParaRPr b="0" i="0" sz="1650" u="none" cap="none" strike="noStrike">
              <a:solidFill>
                <a:srgbClr val="000000"/>
              </a:solidFill>
              <a:latin typeface="Arial"/>
              <a:ea typeface="Arial"/>
              <a:cs typeface="Arial"/>
              <a:sym typeface="Arial"/>
            </a:endParaRPr>
          </a:p>
          <a:p>
            <a:pPr indent="0" lvl="0" marL="0" marR="0" rtl="0" algn="l">
              <a:lnSpc>
                <a:spcPct val="90000"/>
              </a:lnSpc>
              <a:spcBef>
                <a:spcPts val="359"/>
              </a:spcBef>
              <a:spcAft>
                <a:spcPts val="0"/>
              </a:spcAft>
              <a:buClr>
                <a:srgbClr val="93A299"/>
              </a:buClr>
              <a:buSzPts val="1650"/>
              <a:buFont typeface="Arial"/>
              <a:buChar char="•"/>
            </a:pPr>
            <a:r>
              <a:rPr b="0" i="0" lang="en" sz="1650" u="none" cap="none" strike="noStrike">
                <a:solidFill>
                  <a:srgbClr val="000000"/>
                </a:solidFill>
                <a:latin typeface="Arial"/>
                <a:ea typeface="Arial"/>
                <a:cs typeface="Arial"/>
                <a:sym typeface="Arial"/>
              </a:rPr>
              <a:t>Requires that pesticides are registered and approved by the FDA</a:t>
            </a:r>
            <a:endParaRPr/>
          </a:p>
          <a:p>
            <a:pPr indent="0" lvl="0" marL="0" marR="0" rtl="0" algn="l">
              <a:lnSpc>
                <a:spcPct val="90000"/>
              </a:lnSpc>
              <a:spcBef>
                <a:spcPts val="357"/>
              </a:spcBef>
              <a:spcAft>
                <a:spcPts val="0"/>
              </a:spcAft>
              <a:buClr>
                <a:schemeClr val="dk2"/>
              </a:buClr>
              <a:buFont typeface="Noto Sans Symbols"/>
              <a:buNone/>
            </a:pPr>
            <a:r>
              <a:t/>
            </a:r>
            <a:endParaRPr b="0" i="0" sz="1650" u="none" cap="none" strike="noStrike">
              <a:solidFill>
                <a:srgbClr val="000000"/>
              </a:solidFill>
              <a:latin typeface="Arial"/>
              <a:ea typeface="Arial"/>
              <a:cs typeface="Arial"/>
              <a:sym typeface="Arial"/>
            </a:endParaRPr>
          </a:p>
          <a:p>
            <a:pPr indent="0" lvl="0" marL="0" marR="0" rtl="0" algn="l">
              <a:lnSpc>
                <a:spcPct val="90000"/>
              </a:lnSpc>
              <a:spcBef>
                <a:spcPts val="359"/>
              </a:spcBef>
              <a:spcAft>
                <a:spcPts val="0"/>
              </a:spcAft>
              <a:buClr>
                <a:srgbClr val="93A299"/>
              </a:buClr>
              <a:buSzPts val="1650"/>
              <a:buFont typeface="Arial"/>
              <a:buChar char="•"/>
            </a:pPr>
            <a:r>
              <a:rPr b="0" i="0" lang="en" sz="1650" u="none" cap="none" strike="noStrike">
                <a:solidFill>
                  <a:srgbClr val="000000"/>
                </a:solidFill>
                <a:latin typeface="Arial"/>
                <a:ea typeface="Arial"/>
                <a:cs typeface="Arial"/>
                <a:sym typeface="Arial"/>
              </a:rPr>
              <a:t>Agreement among 150 nations requiring greenhouse gas emissions reduction - U</a:t>
            </a:r>
            <a:r>
              <a:rPr lang="en" sz="1650">
                <a:solidFill>
                  <a:srgbClr val="000000"/>
                </a:solidFill>
              </a:rPr>
              <a:t>SA didn’t ratify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8">
                                            <p:txEl>
                                              <p:pRg end="0" st="0"/>
                                            </p:txEl>
                                          </p:spTgt>
                                        </p:tgtEl>
                                        <p:attrNameLst>
                                          <p:attrName>style.visibility</p:attrName>
                                        </p:attrNameLst>
                                      </p:cBhvr>
                                      <p:to>
                                        <p:strVal val="visible"/>
                                      </p:to>
                                    </p:set>
                                    <p:animEffect filter="fade" transition="in">
                                      <p:cBhvr>
                                        <p:cTn dur="1"/>
                                        <p:tgtEl>
                                          <p:spTgt spid="70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8">
                                            <p:txEl>
                                              <p:pRg end="1" st="1"/>
                                            </p:txEl>
                                          </p:spTgt>
                                        </p:tgtEl>
                                        <p:attrNameLst>
                                          <p:attrName>style.visibility</p:attrName>
                                        </p:attrNameLst>
                                      </p:cBhvr>
                                      <p:to>
                                        <p:strVal val="visible"/>
                                      </p:to>
                                    </p:set>
                                    <p:animEffect filter="fade" transition="in">
                                      <p:cBhvr>
                                        <p:cTn dur="1"/>
                                        <p:tgtEl>
                                          <p:spTgt spid="70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8">
                                            <p:txEl>
                                              <p:pRg end="2" st="2"/>
                                            </p:txEl>
                                          </p:spTgt>
                                        </p:tgtEl>
                                        <p:attrNameLst>
                                          <p:attrName>style.visibility</p:attrName>
                                        </p:attrNameLst>
                                      </p:cBhvr>
                                      <p:to>
                                        <p:strVal val="visible"/>
                                      </p:to>
                                    </p:set>
                                    <p:animEffect filter="fade" transition="in">
                                      <p:cBhvr>
                                        <p:cTn dur="1"/>
                                        <p:tgtEl>
                                          <p:spTgt spid="70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8">
                                            <p:txEl>
                                              <p:pRg end="3" st="3"/>
                                            </p:txEl>
                                          </p:spTgt>
                                        </p:tgtEl>
                                        <p:attrNameLst>
                                          <p:attrName>style.visibility</p:attrName>
                                        </p:attrNameLst>
                                      </p:cBhvr>
                                      <p:to>
                                        <p:strVal val="visible"/>
                                      </p:to>
                                    </p:set>
                                    <p:animEffect filter="fade" transition="in">
                                      <p:cBhvr>
                                        <p:cTn dur="1"/>
                                        <p:tgtEl>
                                          <p:spTgt spid="70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8">
                                            <p:txEl>
                                              <p:pRg end="4" st="4"/>
                                            </p:txEl>
                                          </p:spTgt>
                                        </p:tgtEl>
                                        <p:attrNameLst>
                                          <p:attrName>style.visibility</p:attrName>
                                        </p:attrNameLst>
                                      </p:cBhvr>
                                      <p:to>
                                        <p:strVal val="visible"/>
                                      </p:to>
                                    </p:set>
                                    <p:animEffect filter="fade" transition="in">
                                      <p:cBhvr>
                                        <p:cTn dur="1"/>
                                        <p:tgtEl>
                                          <p:spTgt spid="708">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8">
                                            <p:txEl>
                                              <p:pRg end="5" st="5"/>
                                            </p:txEl>
                                          </p:spTgt>
                                        </p:tgtEl>
                                        <p:attrNameLst>
                                          <p:attrName>style.visibility</p:attrName>
                                        </p:attrNameLst>
                                      </p:cBhvr>
                                      <p:to>
                                        <p:strVal val="visible"/>
                                      </p:to>
                                    </p:set>
                                    <p:animEffect filter="fade" transition="in">
                                      <p:cBhvr>
                                        <p:cTn dur="1"/>
                                        <p:tgtEl>
                                          <p:spTgt spid="708">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8">
                                            <p:txEl>
                                              <p:pRg end="6" st="6"/>
                                            </p:txEl>
                                          </p:spTgt>
                                        </p:tgtEl>
                                        <p:attrNameLst>
                                          <p:attrName>style.visibility</p:attrName>
                                        </p:attrNameLst>
                                      </p:cBhvr>
                                      <p:to>
                                        <p:strVal val="visible"/>
                                      </p:to>
                                    </p:set>
                                    <p:animEffect filter="fade" transition="in">
                                      <p:cBhvr>
                                        <p:cTn dur="1"/>
                                        <p:tgtEl>
                                          <p:spTgt spid="708">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2" name="Shape 712"/>
        <p:cNvGrpSpPr/>
        <p:nvPr/>
      </p:nvGrpSpPr>
      <p:grpSpPr>
        <a:xfrm>
          <a:off x="0" y="0"/>
          <a:ext cx="0" cy="0"/>
          <a:chOff x="0" y="0"/>
          <a:chExt cx="0" cy="0"/>
        </a:xfrm>
      </p:grpSpPr>
      <p:sp>
        <p:nvSpPr>
          <p:cNvPr id="713" name="Google Shape;713;p107"/>
          <p:cNvSpPr txBox="1"/>
          <p:nvPr>
            <p:ph idx="4294967295" type="title"/>
          </p:nvPr>
        </p:nvSpPr>
        <p:spPr>
          <a:xfrm>
            <a:off x="311700" y="445025"/>
            <a:ext cx="8520600" cy="572700"/>
          </a:xfrm>
          <a:prstGeom prst="rect">
            <a:avLst/>
          </a:prstGeom>
          <a:noFill/>
          <a:ln>
            <a:noFill/>
          </a:ln>
        </p:spPr>
        <p:txBody>
          <a:bodyPr anchorCtr="0" anchor="t" bIns="34275" lIns="91425" spcFirstLastPara="1" rIns="91425" wrap="square" tIns="34275">
            <a:noAutofit/>
          </a:bodyPr>
          <a:lstStyle/>
          <a:p>
            <a:pPr indent="0" lvl="0" marL="0" marR="0" rtl="0" algn="l">
              <a:lnSpc>
                <a:spcPct val="100000"/>
              </a:lnSpc>
              <a:spcBef>
                <a:spcPts val="0"/>
              </a:spcBef>
              <a:spcAft>
                <a:spcPts val="0"/>
              </a:spcAft>
              <a:buClr>
                <a:schemeClr val="dk1"/>
              </a:buClr>
              <a:buFont typeface="Noto Sans Symbols"/>
              <a:buNone/>
            </a:pPr>
            <a:r>
              <a:rPr b="0" i="0" lang="en" sz="3000" u="none" cap="none" strike="noStrike">
                <a:solidFill>
                  <a:schemeClr val="dk1"/>
                </a:solidFill>
                <a:latin typeface="Arial"/>
                <a:ea typeface="Arial"/>
                <a:cs typeface="Arial"/>
                <a:sym typeface="Arial"/>
              </a:rPr>
              <a:t>Important Laws</a:t>
            </a:r>
            <a:endParaRPr/>
          </a:p>
        </p:txBody>
      </p:sp>
      <p:sp>
        <p:nvSpPr>
          <p:cNvPr id="714" name="Google Shape;714;p107"/>
          <p:cNvSpPr txBox="1"/>
          <p:nvPr>
            <p:ph idx="4294967295" type="body"/>
          </p:nvPr>
        </p:nvSpPr>
        <p:spPr>
          <a:xfrm>
            <a:off x="1485900" y="1142910"/>
            <a:ext cx="2800170" cy="3650670"/>
          </a:xfrm>
          <a:prstGeom prst="rect">
            <a:avLst/>
          </a:prstGeom>
          <a:noFill/>
          <a:ln>
            <a:noFill/>
          </a:ln>
        </p:spPr>
        <p:txBody>
          <a:bodyPr anchorCtr="0" anchor="t" bIns="34275" lIns="91425" spcFirstLastPara="1" rIns="91425" wrap="square" tIns="34275">
            <a:noAutofit/>
          </a:bodyPr>
          <a:lstStyle/>
          <a:p>
            <a:pPr indent="0" lvl="0" marL="0" marR="0" rtl="0" algn="l">
              <a:lnSpc>
                <a:spcPct val="80000"/>
              </a:lnSpc>
              <a:spcBef>
                <a:spcPts val="0"/>
              </a:spcBef>
              <a:spcAft>
                <a:spcPts val="0"/>
              </a:spcAft>
              <a:buClr>
                <a:srgbClr val="93A299"/>
              </a:buClr>
              <a:buSzPts val="1800"/>
              <a:buFont typeface="Arial"/>
              <a:buChar char="•"/>
            </a:pPr>
            <a:r>
              <a:rPr b="0" i="0" lang="en" sz="1800" u="none" cap="none" strike="noStrike">
                <a:solidFill>
                  <a:srgbClr val="000000"/>
                </a:solidFill>
                <a:latin typeface="Arial"/>
                <a:ea typeface="Arial"/>
                <a:cs typeface="Arial"/>
                <a:sym typeface="Arial"/>
              </a:rPr>
              <a:t>Montreal Protocol</a:t>
            </a:r>
            <a:endParaRPr/>
          </a:p>
          <a:p>
            <a:pPr indent="0" lvl="0" marL="0" marR="0" rtl="0" algn="l">
              <a:lnSpc>
                <a:spcPct val="80000"/>
              </a:lnSpc>
              <a:spcBef>
                <a:spcPts val="389"/>
              </a:spcBef>
              <a:spcAft>
                <a:spcPts val="0"/>
              </a:spcAft>
              <a:buClr>
                <a:schemeClr val="dk2"/>
              </a:buClr>
              <a:buFont typeface="Noto Sans Symbols"/>
              <a:buNone/>
            </a:pPr>
            <a:r>
              <a:t/>
            </a:r>
            <a:endParaRPr b="0" i="0" sz="1800" u="none" cap="none" strike="noStrike">
              <a:solidFill>
                <a:srgbClr val="000000"/>
              </a:solidFill>
              <a:latin typeface="Arial"/>
              <a:ea typeface="Arial"/>
              <a:cs typeface="Arial"/>
              <a:sym typeface="Arial"/>
            </a:endParaRPr>
          </a:p>
          <a:p>
            <a:pPr indent="0" lvl="0" marL="0" marR="0" rtl="0" algn="l">
              <a:lnSpc>
                <a:spcPct val="80000"/>
              </a:lnSpc>
              <a:spcBef>
                <a:spcPts val="389"/>
              </a:spcBef>
              <a:spcAft>
                <a:spcPts val="0"/>
              </a:spcAft>
              <a:buClr>
                <a:schemeClr val="dk2"/>
              </a:buClr>
              <a:buFont typeface="Noto Sans Symbols"/>
              <a:buNone/>
            </a:pPr>
            <a:r>
              <a:t/>
            </a:r>
            <a:endParaRPr b="0" i="0" sz="1800" u="none" cap="none" strike="noStrike">
              <a:solidFill>
                <a:srgbClr val="000000"/>
              </a:solidFill>
              <a:latin typeface="Arial"/>
              <a:ea typeface="Arial"/>
              <a:cs typeface="Arial"/>
              <a:sym typeface="Arial"/>
            </a:endParaRPr>
          </a:p>
          <a:p>
            <a:pPr indent="0" lvl="0" marL="0" marR="0" rtl="0" algn="l">
              <a:lnSpc>
                <a:spcPct val="80000"/>
              </a:lnSpc>
              <a:spcBef>
                <a:spcPts val="389"/>
              </a:spcBef>
              <a:spcAft>
                <a:spcPts val="0"/>
              </a:spcAft>
              <a:buClr>
                <a:schemeClr val="dk2"/>
              </a:buClr>
              <a:buFont typeface="Noto Sans Symbols"/>
              <a:buNone/>
            </a:pPr>
            <a:r>
              <a:t/>
            </a:r>
            <a:endParaRPr b="0" i="0" sz="1800" u="none" cap="none" strike="noStrike">
              <a:solidFill>
                <a:srgbClr val="000000"/>
              </a:solidFill>
              <a:latin typeface="Arial"/>
              <a:ea typeface="Arial"/>
              <a:cs typeface="Arial"/>
              <a:sym typeface="Arial"/>
            </a:endParaRPr>
          </a:p>
          <a:p>
            <a:pPr indent="0" lvl="0" marL="0" marR="0" rtl="0" algn="l">
              <a:lnSpc>
                <a:spcPct val="80000"/>
              </a:lnSpc>
              <a:spcBef>
                <a:spcPts val="389"/>
              </a:spcBef>
              <a:spcAft>
                <a:spcPts val="0"/>
              </a:spcAft>
              <a:buClr>
                <a:srgbClr val="93A299"/>
              </a:buClr>
              <a:buSzPts val="1800"/>
              <a:buFont typeface="Arial"/>
              <a:buChar char="•"/>
            </a:pPr>
            <a:r>
              <a:rPr b="0" i="0" lang="en" sz="1800" u="none" cap="none" strike="noStrike">
                <a:solidFill>
                  <a:srgbClr val="000000"/>
                </a:solidFill>
                <a:latin typeface="Arial"/>
                <a:ea typeface="Arial"/>
                <a:cs typeface="Arial"/>
                <a:sym typeface="Arial"/>
              </a:rPr>
              <a:t>National Environmental Policy Act (NEPA)</a:t>
            </a:r>
            <a:endParaRPr/>
          </a:p>
          <a:p>
            <a:pPr indent="-35560" lvl="0" marL="137160" marR="0" rtl="0" algn="l">
              <a:lnSpc>
                <a:spcPct val="80000"/>
              </a:lnSpc>
              <a:spcBef>
                <a:spcPts val="389"/>
              </a:spcBef>
              <a:spcAft>
                <a:spcPts val="0"/>
              </a:spcAft>
              <a:buClr>
                <a:schemeClr val="dk2"/>
              </a:buClr>
              <a:buFont typeface="Noto Sans Symbols"/>
              <a:buNone/>
            </a:pPr>
            <a:r>
              <a:t/>
            </a:r>
            <a:endParaRPr b="0" i="0" sz="1800" u="none" cap="none" strike="noStrike">
              <a:solidFill>
                <a:srgbClr val="000000"/>
              </a:solidFill>
              <a:latin typeface="Arial"/>
              <a:ea typeface="Arial"/>
              <a:cs typeface="Arial"/>
              <a:sym typeface="Arial"/>
            </a:endParaRPr>
          </a:p>
          <a:p>
            <a:pPr indent="-35560" lvl="0" marL="137160" marR="0" rtl="0" algn="l">
              <a:lnSpc>
                <a:spcPct val="80000"/>
              </a:lnSpc>
              <a:spcBef>
                <a:spcPts val="389"/>
              </a:spcBef>
              <a:spcAft>
                <a:spcPts val="0"/>
              </a:spcAft>
              <a:buClr>
                <a:schemeClr val="dk2"/>
              </a:buClr>
              <a:buFont typeface="Noto Sans Symbols"/>
              <a:buNone/>
            </a:pPr>
            <a:r>
              <a:t/>
            </a:r>
            <a:endParaRPr b="0" i="0" sz="1800" u="none" cap="none" strike="noStrike">
              <a:solidFill>
                <a:srgbClr val="000000"/>
              </a:solidFill>
              <a:latin typeface="Arial"/>
              <a:ea typeface="Arial"/>
              <a:cs typeface="Arial"/>
              <a:sym typeface="Arial"/>
            </a:endParaRPr>
          </a:p>
          <a:p>
            <a:pPr indent="0" lvl="0" marL="0" marR="0" rtl="0" algn="l">
              <a:lnSpc>
                <a:spcPct val="80000"/>
              </a:lnSpc>
              <a:spcBef>
                <a:spcPts val="389"/>
              </a:spcBef>
              <a:spcAft>
                <a:spcPts val="0"/>
              </a:spcAft>
              <a:buClr>
                <a:srgbClr val="93A299"/>
              </a:buClr>
              <a:buSzPts val="1800"/>
              <a:buFont typeface="Arial"/>
              <a:buChar char="•"/>
            </a:pPr>
            <a:r>
              <a:rPr b="0" i="0" lang="en" sz="1800" u="none" cap="none" strike="noStrike">
                <a:solidFill>
                  <a:srgbClr val="000000"/>
                </a:solidFill>
                <a:latin typeface="Arial"/>
                <a:ea typeface="Arial"/>
                <a:cs typeface="Arial"/>
                <a:sym typeface="Arial"/>
              </a:rPr>
              <a:t>National Forest Management Act</a:t>
            </a:r>
            <a:endParaRPr/>
          </a:p>
        </p:txBody>
      </p:sp>
      <p:sp>
        <p:nvSpPr>
          <p:cNvPr id="715" name="Google Shape;715;p107"/>
          <p:cNvSpPr txBox="1"/>
          <p:nvPr>
            <p:ph idx="4294967295" type="body"/>
          </p:nvPr>
        </p:nvSpPr>
        <p:spPr>
          <a:xfrm>
            <a:off x="4400550" y="1083510"/>
            <a:ext cx="3535920" cy="3831030"/>
          </a:xfrm>
          <a:prstGeom prst="rect">
            <a:avLst/>
          </a:prstGeom>
          <a:noFill/>
          <a:ln>
            <a:noFill/>
          </a:ln>
        </p:spPr>
        <p:txBody>
          <a:bodyPr anchorCtr="0" anchor="t" bIns="34275" lIns="91425" spcFirstLastPara="1" rIns="91425" wrap="square" tIns="34275">
            <a:noAutofit/>
          </a:bodyPr>
          <a:lstStyle/>
          <a:p>
            <a:pPr indent="0" lvl="0" marL="0" marR="0" rtl="0" algn="l">
              <a:lnSpc>
                <a:spcPct val="80000"/>
              </a:lnSpc>
              <a:spcBef>
                <a:spcPts val="0"/>
              </a:spcBef>
              <a:spcAft>
                <a:spcPts val="0"/>
              </a:spcAft>
              <a:buClr>
                <a:srgbClr val="93A299"/>
              </a:buClr>
              <a:buSzPts val="1800"/>
              <a:buFont typeface="Arial"/>
              <a:buChar char="•"/>
            </a:pPr>
            <a:r>
              <a:rPr b="0" i="0" lang="en" sz="1800" u="none" cap="none" strike="noStrike">
                <a:solidFill>
                  <a:srgbClr val="000000"/>
                </a:solidFill>
                <a:latin typeface="Arial"/>
                <a:ea typeface="Arial"/>
                <a:cs typeface="Arial"/>
                <a:sym typeface="Arial"/>
              </a:rPr>
              <a:t>Banned production of aerosols and initiated the phasing out of CFCs</a:t>
            </a:r>
            <a:endParaRPr/>
          </a:p>
          <a:p>
            <a:pPr indent="0" lvl="0" marL="0" marR="0" rtl="0" algn="l">
              <a:lnSpc>
                <a:spcPct val="80000"/>
              </a:lnSpc>
              <a:spcBef>
                <a:spcPts val="389"/>
              </a:spcBef>
              <a:spcAft>
                <a:spcPts val="0"/>
              </a:spcAft>
              <a:buClr>
                <a:schemeClr val="dk2"/>
              </a:buClr>
              <a:buFont typeface="Noto Sans Symbols"/>
              <a:buNone/>
            </a:pPr>
            <a:r>
              <a:t/>
            </a:r>
            <a:endParaRPr b="0" i="0" sz="1800" u="none" cap="none" strike="noStrike">
              <a:solidFill>
                <a:srgbClr val="000000"/>
              </a:solidFill>
              <a:latin typeface="Arial"/>
              <a:ea typeface="Arial"/>
              <a:cs typeface="Arial"/>
              <a:sym typeface="Arial"/>
            </a:endParaRPr>
          </a:p>
          <a:p>
            <a:pPr indent="0" lvl="0" marL="0" marR="0" rtl="0" algn="l">
              <a:lnSpc>
                <a:spcPct val="80000"/>
              </a:lnSpc>
              <a:spcBef>
                <a:spcPts val="389"/>
              </a:spcBef>
              <a:spcAft>
                <a:spcPts val="0"/>
              </a:spcAft>
              <a:buClr>
                <a:srgbClr val="93A299"/>
              </a:buClr>
              <a:buSzPts val="1800"/>
              <a:buFont typeface="Arial"/>
              <a:buChar char="•"/>
            </a:pPr>
            <a:r>
              <a:rPr b="0" i="0" lang="en" sz="1800" u="none" cap="none" strike="noStrike">
                <a:solidFill>
                  <a:srgbClr val="000000"/>
                </a:solidFill>
                <a:latin typeface="Arial"/>
                <a:ea typeface="Arial"/>
                <a:cs typeface="Arial"/>
                <a:sym typeface="Arial"/>
              </a:rPr>
              <a:t>Requires environmental impact statement for every major federal project</a:t>
            </a:r>
            <a:endParaRPr/>
          </a:p>
          <a:p>
            <a:pPr indent="0" lvl="0" marL="0" marR="0" rtl="0" algn="l">
              <a:lnSpc>
                <a:spcPct val="80000"/>
              </a:lnSpc>
              <a:spcBef>
                <a:spcPts val="389"/>
              </a:spcBef>
              <a:spcAft>
                <a:spcPts val="0"/>
              </a:spcAft>
              <a:buClr>
                <a:schemeClr val="dk2"/>
              </a:buClr>
              <a:buFont typeface="Noto Sans Symbols"/>
              <a:buNone/>
            </a:pPr>
            <a:r>
              <a:t/>
            </a:r>
            <a:endParaRPr b="0" i="0" sz="1800" u="none" cap="none" strike="noStrike">
              <a:solidFill>
                <a:srgbClr val="000000"/>
              </a:solidFill>
              <a:latin typeface="Arial"/>
              <a:ea typeface="Arial"/>
              <a:cs typeface="Arial"/>
              <a:sym typeface="Arial"/>
            </a:endParaRPr>
          </a:p>
          <a:p>
            <a:pPr indent="0" lvl="0" marL="0" marR="0" rtl="0" algn="l">
              <a:lnSpc>
                <a:spcPct val="80000"/>
              </a:lnSpc>
              <a:spcBef>
                <a:spcPts val="389"/>
              </a:spcBef>
              <a:spcAft>
                <a:spcPts val="0"/>
              </a:spcAft>
              <a:buClr>
                <a:srgbClr val="93A299"/>
              </a:buClr>
              <a:buSzPts val="1800"/>
              <a:buFont typeface="Arial"/>
              <a:buChar char="•"/>
            </a:pPr>
            <a:r>
              <a:rPr b="0" i="0" lang="en" sz="1800" u="none" cap="none" strike="noStrike">
                <a:solidFill>
                  <a:srgbClr val="000000"/>
                </a:solidFill>
                <a:latin typeface="Arial"/>
                <a:ea typeface="Arial"/>
                <a:cs typeface="Arial"/>
                <a:sym typeface="Arial"/>
              </a:rPr>
              <a:t>Sets standards for how the Forest Service manages National Forests – requires land management plans for national forests and grasslands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5">
                                            <p:txEl>
                                              <p:pRg end="0" st="0"/>
                                            </p:txEl>
                                          </p:spTgt>
                                        </p:tgtEl>
                                        <p:attrNameLst>
                                          <p:attrName>style.visibility</p:attrName>
                                        </p:attrNameLst>
                                      </p:cBhvr>
                                      <p:to>
                                        <p:strVal val="visible"/>
                                      </p:to>
                                    </p:set>
                                    <p:animEffect filter="fade" transition="in">
                                      <p:cBhvr>
                                        <p:cTn dur="1"/>
                                        <p:tgtEl>
                                          <p:spTgt spid="71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5">
                                            <p:txEl>
                                              <p:pRg end="1" st="1"/>
                                            </p:txEl>
                                          </p:spTgt>
                                        </p:tgtEl>
                                        <p:attrNameLst>
                                          <p:attrName>style.visibility</p:attrName>
                                        </p:attrNameLst>
                                      </p:cBhvr>
                                      <p:to>
                                        <p:strVal val="visible"/>
                                      </p:to>
                                    </p:set>
                                    <p:animEffect filter="fade" transition="in">
                                      <p:cBhvr>
                                        <p:cTn dur="1"/>
                                        <p:tgtEl>
                                          <p:spTgt spid="71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5">
                                            <p:txEl>
                                              <p:pRg end="2" st="2"/>
                                            </p:txEl>
                                          </p:spTgt>
                                        </p:tgtEl>
                                        <p:attrNameLst>
                                          <p:attrName>style.visibility</p:attrName>
                                        </p:attrNameLst>
                                      </p:cBhvr>
                                      <p:to>
                                        <p:strVal val="visible"/>
                                      </p:to>
                                    </p:set>
                                    <p:animEffect filter="fade" transition="in">
                                      <p:cBhvr>
                                        <p:cTn dur="1"/>
                                        <p:tgtEl>
                                          <p:spTgt spid="71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5">
                                            <p:txEl>
                                              <p:pRg end="3" st="3"/>
                                            </p:txEl>
                                          </p:spTgt>
                                        </p:tgtEl>
                                        <p:attrNameLst>
                                          <p:attrName>style.visibility</p:attrName>
                                        </p:attrNameLst>
                                      </p:cBhvr>
                                      <p:to>
                                        <p:strVal val="visible"/>
                                      </p:to>
                                    </p:set>
                                    <p:animEffect filter="fade" transition="in">
                                      <p:cBhvr>
                                        <p:cTn dur="1"/>
                                        <p:tgtEl>
                                          <p:spTgt spid="715">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5">
                                            <p:txEl>
                                              <p:pRg end="4" st="4"/>
                                            </p:txEl>
                                          </p:spTgt>
                                        </p:tgtEl>
                                        <p:attrNameLst>
                                          <p:attrName>style.visibility</p:attrName>
                                        </p:attrNameLst>
                                      </p:cBhvr>
                                      <p:to>
                                        <p:strVal val="visible"/>
                                      </p:to>
                                    </p:set>
                                    <p:animEffect filter="fade" transition="in">
                                      <p:cBhvr>
                                        <p:cTn dur="1"/>
                                        <p:tgtEl>
                                          <p:spTgt spid="715">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9" name="Shape 719"/>
        <p:cNvGrpSpPr/>
        <p:nvPr/>
      </p:nvGrpSpPr>
      <p:grpSpPr>
        <a:xfrm>
          <a:off x="0" y="0"/>
          <a:ext cx="0" cy="0"/>
          <a:chOff x="0" y="0"/>
          <a:chExt cx="0" cy="0"/>
        </a:xfrm>
      </p:grpSpPr>
      <p:sp>
        <p:nvSpPr>
          <p:cNvPr id="720" name="Google Shape;720;p108"/>
          <p:cNvSpPr txBox="1"/>
          <p:nvPr>
            <p:ph idx="4294967295" type="title"/>
          </p:nvPr>
        </p:nvSpPr>
        <p:spPr>
          <a:xfrm>
            <a:off x="311700" y="445025"/>
            <a:ext cx="8520600" cy="572700"/>
          </a:xfrm>
          <a:prstGeom prst="rect">
            <a:avLst/>
          </a:prstGeom>
          <a:noFill/>
          <a:ln>
            <a:noFill/>
          </a:ln>
        </p:spPr>
        <p:txBody>
          <a:bodyPr anchorCtr="0" anchor="t" bIns="34275" lIns="91425" spcFirstLastPara="1" rIns="91425" wrap="square" tIns="34275">
            <a:noAutofit/>
          </a:bodyPr>
          <a:lstStyle/>
          <a:p>
            <a:pPr indent="0" lvl="0" marL="0" marR="0" rtl="0" algn="l">
              <a:lnSpc>
                <a:spcPct val="100000"/>
              </a:lnSpc>
              <a:spcBef>
                <a:spcPts val="0"/>
              </a:spcBef>
              <a:spcAft>
                <a:spcPts val="0"/>
              </a:spcAft>
              <a:buClr>
                <a:schemeClr val="dk1"/>
              </a:buClr>
              <a:buFont typeface="Noto Sans Symbols"/>
              <a:buNone/>
            </a:pPr>
            <a:r>
              <a:rPr b="0" i="0" lang="en" sz="3000" u="none" cap="none" strike="noStrike">
                <a:solidFill>
                  <a:schemeClr val="dk1"/>
                </a:solidFill>
                <a:latin typeface="Arial"/>
                <a:ea typeface="Arial"/>
                <a:cs typeface="Arial"/>
                <a:sym typeface="Arial"/>
              </a:rPr>
              <a:t>Important Laws</a:t>
            </a:r>
            <a:endParaRPr/>
          </a:p>
        </p:txBody>
      </p:sp>
      <p:sp>
        <p:nvSpPr>
          <p:cNvPr id="721" name="Google Shape;721;p108"/>
          <p:cNvSpPr txBox="1"/>
          <p:nvPr>
            <p:ph idx="4294967295" type="body"/>
          </p:nvPr>
        </p:nvSpPr>
        <p:spPr>
          <a:xfrm>
            <a:off x="368850" y="1083500"/>
            <a:ext cx="3917100" cy="3978000"/>
          </a:xfrm>
          <a:prstGeom prst="rect">
            <a:avLst/>
          </a:prstGeom>
          <a:noFill/>
          <a:ln>
            <a:noFill/>
          </a:ln>
        </p:spPr>
        <p:txBody>
          <a:bodyPr anchorCtr="0" anchor="t" bIns="34275" lIns="91425" spcFirstLastPara="1" rIns="91425" wrap="square" tIns="34275">
            <a:noAutofit/>
          </a:bodyPr>
          <a:lstStyle/>
          <a:p>
            <a:pPr indent="0" lvl="0" marL="0" marR="0" rtl="0" algn="l">
              <a:lnSpc>
                <a:spcPct val="80000"/>
              </a:lnSpc>
              <a:spcBef>
                <a:spcPts val="0"/>
              </a:spcBef>
              <a:spcAft>
                <a:spcPts val="0"/>
              </a:spcAft>
              <a:buClr>
                <a:srgbClr val="93A299"/>
              </a:buClr>
              <a:buSzPts val="1530"/>
              <a:buFont typeface="Arial"/>
              <a:buChar char="•"/>
            </a:pPr>
            <a:r>
              <a:rPr b="0" i="0" lang="en" sz="1800" u="none" cap="none" strike="noStrike">
                <a:solidFill>
                  <a:srgbClr val="000000"/>
                </a:solidFill>
                <a:latin typeface="Arial"/>
                <a:ea typeface="Arial"/>
                <a:cs typeface="Arial"/>
                <a:sym typeface="Arial"/>
              </a:rPr>
              <a:t>Resource Conservation and Recovery Act (RCRA)</a:t>
            </a:r>
            <a:endParaRPr/>
          </a:p>
          <a:p>
            <a:pPr indent="-48260" lvl="0" marL="137160" marR="0" rtl="0" algn="l">
              <a:lnSpc>
                <a:spcPct val="80000"/>
              </a:lnSpc>
              <a:spcBef>
                <a:spcPts val="357"/>
              </a:spcBef>
              <a:spcAft>
                <a:spcPts val="0"/>
              </a:spcAft>
              <a:buClr>
                <a:schemeClr val="dk2"/>
              </a:buClr>
              <a:buFont typeface="Noto Sans Symbols"/>
              <a:buNone/>
            </a:pPr>
            <a:r>
              <a:t/>
            </a:r>
            <a:endParaRPr b="0" i="0" sz="1800" u="none" cap="none" strike="noStrike">
              <a:solidFill>
                <a:srgbClr val="000000"/>
              </a:solidFill>
              <a:latin typeface="Arial"/>
              <a:ea typeface="Arial"/>
              <a:cs typeface="Arial"/>
              <a:sym typeface="Arial"/>
            </a:endParaRPr>
          </a:p>
          <a:p>
            <a:pPr indent="-48260" lvl="0" marL="137160" marR="0" rtl="0" algn="l">
              <a:lnSpc>
                <a:spcPct val="80000"/>
              </a:lnSpc>
              <a:spcBef>
                <a:spcPts val="357"/>
              </a:spcBef>
              <a:spcAft>
                <a:spcPts val="0"/>
              </a:spcAft>
              <a:buClr>
                <a:schemeClr val="dk2"/>
              </a:buClr>
              <a:buFont typeface="Noto Sans Symbols"/>
              <a:buNone/>
            </a:pPr>
            <a:r>
              <a:t/>
            </a:r>
            <a:endParaRPr b="0" i="0" sz="1800" u="none" cap="none" strike="noStrike">
              <a:solidFill>
                <a:srgbClr val="000000"/>
              </a:solidFill>
              <a:latin typeface="Arial"/>
              <a:ea typeface="Arial"/>
              <a:cs typeface="Arial"/>
              <a:sym typeface="Arial"/>
            </a:endParaRPr>
          </a:p>
          <a:p>
            <a:pPr indent="0" lvl="0" marL="0" marR="0" rtl="0" algn="l">
              <a:lnSpc>
                <a:spcPct val="80000"/>
              </a:lnSpc>
              <a:spcBef>
                <a:spcPts val="359"/>
              </a:spcBef>
              <a:spcAft>
                <a:spcPts val="0"/>
              </a:spcAft>
              <a:buClr>
                <a:srgbClr val="93A299"/>
              </a:buClr>
              <a:buSzPts val="1530"/>
              <a:buFont typeface="Arial"/>
              <a:buChar char="•"/>
            </a:pPr>
            <a:r>
              <a:rPr b="0" i="0" lang="en" sz="1800" u="none" cap="none" strike="noStrike">
                <a:solidFill>
                  <a:srgbClr val="000000"/>
                </a:solidFill>
                <a:latin typeface="Arial"/>
                <a:ea typeface="Arial"/>
                <a:cs typeface="Arial"/>
                <a:sym typeface="Arial"/>
              </a:rPr>
              <a:t>Safe Drinking Water Act</a:t>
            </a:r>
            <a:endParaRPr/>
          </a:p>
          <a:p>
            <a:pPr indent="0" lvl="0" marL="0" marR="0" rtl="0" algn="l">
              <a:lnSpc>
                <a:spcPct val="80000"/>
              </a:lnSpc>
              <a:spcBef>
                <a:spcPts val="357"/>
              </a:spcBef>
              <a:spcAft>
                <a:spcPts val="0"/>
              </a:spcAft>
              <a:buClr>
                <a:schemeClr val="dk2"/>
              </a:buClr>
              <a:buFont typeface="Noto Sans Symbols"/>
              <a:buNone/>
            </a:pPr>
            <a:r>
              <a:t/>
            </a:r>
            <a:endParaRPr b="0" i="0" sz="1800" u="none" cap="none" strike="noStrike">
              <a:solidFill>
                <a:srgbClr val="000000"/>
              </a:solidFill>
              <a:latin typeface="Arial"/>
              <a:ea typeface="Arial"/>
              <a:cs typeface="Arial"/>
              <a:sym typeface="Arial"/>
            </a:endParaRPr>
          </a:p>
          <a:p>
            <a:pPr indent="0" lvl="0" marL="0" marR="0" rtl="0" algn="l">
              <a:lnSpc>
                <a:spcPct val="80000"/>
              </a:lnSpc>
              <a:spcBef>
                <a:spcPts val="359"/>
              </a:spcBef>
              <a:spcAft>
                <a:spcPts val="0"/>
              </a:spcAft>
              <a:buClr>
                <a:srgbClr val="93A299"/>
              </a:buClr>
              <a:buSzPts val="1530"/>
              <a:buFont typeface="Arial"/>
              <a:buChar char="•"/>
            </a:pPr>
            <a:r>
              <a:rPr b="0" i="0" lang="en" sz="1800" u="none" cap="none" strike="noStrike">
                <a:solidFill>
                  <a:srgbClr val="000000"/>
                </a:solidFill>
                <a:latin typeface="Arial"/>
                <a:ea typeface="Arial"/>
                <a:cs typeface="Arial"/>
                <a:sym typeface="Arial"/>
              </a:rPr>
              <a:t>Surface Mining Control and Reclamation Act</a:t>
            </a:r>
            <a:endParaRPr/>
          </a:p>
          <a:p>
            <a:pPr indent="-48260" lvl="0" marL="137160" marR="0" rtl="0" algn="l">
              <a:lnSpc>
                <a:spcPct val="80000"/>
              </a:lnSpc>
              <a:spcBef>
                <a:spcPts val="357"/>
              </a:spcBef>
              <a:spcAft>
                <a:spcPts val="0"/>
              </a:spcAft>
              <a:buClr>
                <a:schemeClr val="dk2"/>
              </a:buClr>
              <a:buFont typeface="Noto Sans Symbols"/>
              <a:buNone/>
            </a:pPr>
            <a:r>
              <a:t/>
            </a:r>
            <a:endParaRPr b="0" i="0" sz="1800" u="none" cap="none" strike="noStrike">
              <a:solidFill>
                <a:srgbClr val="000000"/>
              </a:solidFill>
              <a:latin typeface="Arial"/>
              <a:ea typeface="Arial"/>
              <a:cs typeface="Arial"/>
              <a:sym typeface="Arial"/>
            </a:endParaRPr>
          </a:p>
          <a:p>
            <a:pPr indent="0" lvl="0" marL="0" marR="0" rtl="0" algn="l">
              <a:lnSpc>
                <a:spcPct val="80000"/>
              </a:lnSpc>
              <a:spcBef>
                <a:spcPts val="359"/>
              </a:spcBef>
              <a:spcAft>
                <a:spcPts val="0"/>
              </a:spcAft>
              <a:buClr>
                <a:srgbClr val="93A299"/>
              </a:buClr>
              <a:buSzPts val="1530"/>
              <a:buFont typeface="Arial"/>
              <a:buChar char="•"/>
            </a:pPr>
            <a:r>
              <a:rPr b="0" i="0" lang="en" sz="1800" u="none" cap="none" strike="noStrike">
                <a:solidFill>
                  <a:srgbClr val="000000"/>
                </a:solidFill>
                <a:latin typeface="Arial"/>
                <a:ea typeface="Arial"/>
                <a:cs typeface="Arial"/>
                <a:sym typeface="Arial"/>
              </a:rPr>
              <a:t>Toxic Substances Control Act</a:t>
            </a:r>
            <a:endParaRPr/>
          </a:p>
          <a:p>
            <a:pPr indent="-48260" lvl="0" marL="137160" marR="0" rtl="0" algn="l">
              <a:lnSpc>
                <a:spcPct val="80000"/>
              </a:lnSpc>
              <a:spcBef>
                <a:spcPts val="357"/>
              </a:spcBef>
              <a:spcAft>
                <a:spcPts val="0"/>
              </a:spcAft>
              <a:buClr>
                <a:schemeClr val="dk2"/>
              </a:buClr>
              <a:buFont typeface="Noto Sans Symbols"/>
              <a:buNone/>
            </a:pPr>
            <a:r>
              <a:t/>
            </a:r>
            <a:endParaRPr b="0" i="0" sz="1800" u="none" cap="none" strike="noStrike">
              <a:solidFill>
                <a:srgbClr val="000000"/>
              </a:solidFill>
              <a:latin typeface="Arial"/>
              <a:ea typeface="Arial"/>
              <a:cs typeface="Arial"/>
              <a:sym typeface="Arial"/>
            </a:endParaRPr>
          </a:p>
        </p:txBody>
      </p:sp>
      <p:sp>
        <p:nvSpPr>
          <p:cNvPr id="722" name="Google Shape;722;p108"/>
          <p:cNvSpPr txBox="1"/>
          <p:nvPr>
            <p:ph idx="4294967295" type="body"/>
          </p:nvPr>
        </p:nvSpPr>
        <p:spPr>
          <a:xfrm>
            <a:off x="4229100" y="1083500"/>
            <a:ext cx="4914900" cy="3831000"/>
          </a:xfrm>
          <a:prstGeom prst="rect">
            <a:avLst/>
          </a:prstGeom>
          <a:noFill/>
          <a:ln>
            <a:noFill/>
          </a:ln>
        </p:spPr>
        <p:txBody>
          <a:bodyPr anchorCtr="0" anchor="t" bIns="34275" lIns="91425" spcFirstLastPara="1" rIns="91425" wrap="square" tIns="34275">
            <a:noAutofit/>
          </a:bodyPr>
          <a:lstStyle/>
          <a:p>
            <a:pPr indent="0" lvl="0" marL="0" marR="0" rtl="0" algn="l">
              <a:lnSpc>
                <a:spcPct val="80000"/>
              </a:lnSpc>
              <a:spcBef>
                <a:spcPts val="0"/>
              </a:spcBef>
              <a:spcAft>
                <a:spcPts val="0"/>
              </a:spcAft>
              <a:buClr>
                <a:srgbClr val="93A299"/>
              </a:buClr>
              <a:buSzPts val="1530"/>
              <a:buFont typeface="Arial"/>
              <a:buChar char="•"/>
            </a:pPr>
            <a:r>
              <a:rPr b="0" i="0" lang="en" sz="1800" u="none" cap="none" strike="noStrike">
                <a:solidFill>
                  <a:srgbClr val="000000"/>
                </a:solidFill>
                <a:latin typeface="Arial"/>
                <a:ea typeface="Arial"/>
                <a:cs typeface="Arial"/>
                <a:sym typeface="Arial"/>
              </a:rPr>
              <a:t>Management of solid waste including landfills and storage tanks – set minimum standards for all waste disposal (including hazardous waste)</a:t>
            </a:r>
            <a:endParaRPr/>
          </a:p>
          <a:p>
            <a:pPr indent="0" lvl="0" marL="0" marR="0" rtl="0" algn="l">
              <a:lnSpc>
                <a:spcPct val="80000"/>
              </a:lnSpc>
              <a:spcBef>
                <a:spcPts val="359"/>
              </a:spcBef>
              <a:spcAft>
                <a:spcPts val="0"/>
              </a:spcAft>
              <a:buClr>
                <a:srgbClr val="93A299"/>
              </a:buClr>
              <a:buSzPts val="1530"/>
              <a:buFont typeface="Arial"/>
              <a:buChar char="•"/>
            </a:pPr>
            <a:r>
              <a:rPr b="0" i="0" lang="en" sz="1800" u="none" cap="none" strike="noStrike">
                <a:solidFill>
                  <a:srgbClr val="000000"/>
                </a:solidFill>
                <a:latin typeface="Arial"/>
                <a:ea typeface="Arial"/>
                <a:cs typeface="Arial"/>
                <a:sym typeface="Arial"/>
              </a:rPr>
              <a:t>Sets standards for drinking water quality (h</a:t>
            </a:r>
            <a:r>
              <a:rPr lang="en">
                <a:solidFill>
                  <a:srgbClr val="000000"/>
                </a:solidFill>
              </a:rPr>
              <a:t>ow water tastes)</a:t>
            </a:r>
            <a:endParaRPr/>
          </a:p>
          <a:p>
            <a:pPr indent="0" lvl="0" marL="0" marR="0" rtl="0" algn="l">
              <a:lnSpc>
                <a:spcPct val="80000"/>
              </a:lnSpc>
              <a:spcBef>
                <a:spcPts val="357"/>
              </a:spcBef>
              <a:spcAft>
                <a:spcPts val="0"/>
              </a:spcAft>
              <a:buClr>
                <a:schemeClr val="dk2"/>
              </a:buClr>
              <a:buFont typeface="Noto Sans Symbols"/>
              <a:buNone/>
            </a:pPr>
            <a:r>
              <a:t/>
            </a:r>
            <a:endParaRPr b="0" i="0" sz="600" u="none" cap="none" strike="noStrike">
              <a:solidFill>
                <a:srgbClr val="000000"/>
              </a:solidFill>
              <a:latin typeface="Arial"/>
              <a:ea typeface="Arial"/>
              <a:cs typeface="Arial"/>
              <a:sym typeface="Arial"/>
            </a:endParaRPr>
          </a:p>
          <a:p>
            <a:pPr indent="0" lvl="0" marL="0" marR="0" rtl="0" algn="l">
              <a:lnSpc>
                <a:spcPct val="80000"/>
              </a:lnSpc>
              <a:spcBef>
                <a:spcPts val="359"/>
              </a:spcBef>
              <a:spcAft>
                <a:spcPts val="0"/>
              </a:spcAft>
              <a:buClr>
                <a:srgbClr val="93A299"/>
              </a:buClr>
              <a:buSzPts val="1530"/>
              <a:buFont typeface="Arial"/>
              <a:buChar char="•"/>
            </a:pPr>
            <a:r>
              <a:rPr b="0" i="0" lang="en" sz="1800" u="none" cap="none" strike="noStrike">
                <a:solidFill>
                  <a:srgbClr val="000000"/>
                </a:solidFill>
                <a:latin typeface="Arial"/>
                <a:ea typeface="Arial"/>
                <a:cs typeface="Arial"/>
                <a:sym typeface="Arial"/>
              </a:rPr>
              <a:t>Requires restoration of abandoned mines</a:t>
            </a:r>
            <a:endParaRPr b="0" i="0" sz="1800" u="none" cap="none" strike="noStrike">
              <a:solidFill>
                <a:srgbClr val="000000"/>
              </a:solidFill>
              <a:latin typeface="Arial"/>
              <a:ea typeface="Arial"/>
              <a:cs typeface="Arial"/>
              <a:sym typeface="Arial"/>
            </a:endParaRPr>
          </a:p>
          <a:p>
            <a:pPr indent="0" lvl="0" marL="0" marR="0" rtl="0" algn="l">
              <a:lnSpc>
                <a:spcPct val="80000"/>
              </a:lnSpc>
              <a:spcBef>
                <a:spcPts val="359"/>
              </a:spcBef>
              <a:spcAft>
                <a:spcPts val="0"/>
              </a:spcAft>
              <a:buNone/>
            </a:pPr>
            <a:r>
              <a:t/>
            </a:r>
            <a:endParaRPr>
              <a:solidFill>
                <a:srgbClr val="000000"/>
              </a:solidFill>
            </a:endParaRPr>
          </a:p>
          <a:p>
            <a:pPr indent="-48260" lvl="0" marL="137160" marR="0" rtl="0" algn="l">
              <a:lnSpc>
                <a:spcPct val="80000"/>
              </a:lnSpc>
              <a:spcBef>
                <a:spcPts val="357"/>
              </a:spcBef>
              <a:spcAft>
                <a:spcPts val="0"/>
              </a:spcAft>
              <a:buClr>
                <a:schemeClr val="dk2"/>
              </a:buClr>
              <a:buFont typeface="Noto Sans Symbols"/>
              <a:buNone/>
            </a:pPr>
            <a:r>
              <a:t/>
            </a:r>
            <a:endParaRPr b="0" i="0" sz="600" u="none" cap="none" strike="noStrike">
              <a:solidFill>
                <a:srgbClr val="000000"/>
              </a:solidFill>
              <a:latin typeface="Arial"/>
              <a:ea typeface="Arial"/>
              <a:cs typeface="Arial"/>
              <a:sym typeface="Arial"/>
            </a:endParaRPr>
          </a:p>
          <a:p>
            <a:pPr indent="0" lvl="0" marL="0" marR="0" rtl="0" algn="l">
              <a:lnSpc>
                <a:spcPct val="80000"/>
              </a:lnSpc>
              <a:spcBef>
                <a:spcPts val="359"/>
              </a:spcBef>
              <a:spcAft>
                <a:spcPts val="0"/>
              </a:spcAft>
              <a:buClr>
                <a:srgbClr val="93A299"/>
              </a:buClr>
              <a:buSzPts val="1530"/>
              <a:buFont typeface="Arial"/>
              <a:buChar char="•"/>
            </a:pPr>
            <a:r>
              <a:rPr b="0" i="0" lang="en" sz="1800" u="none" cap="none" strike="noStrike">
                <a:solidFill>
                  <a:srgbClr val="000000"/>
                </a:solidFill>
                <a:latin typeface="Arial"/>
                <a:ea typeface="Arial"/>
                <a:cs typeface="Arial"/>
                <a:sym typeface="Arial"/>
              </a:rPr>
              <a:t>Tracks 75,000 industrial chemicals – tested for environmental or health hazard and banned if high risk</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2">
                                            <p:txEl>
                                              <p:pRg end="0" st="0"/>
                                            </p:txEl>
                                          </p:spTgt>
                                        </p:tgtEl>
                                        <p:attrNameLst>
                                          <p:attrName>style.visibility</p:attrName>
                                        </p:attrNameLst>
                                      </p:cBhvr>
                                      <p:to>
                                        <p:strVal val="visible"/>
                                      </p:to>
                                    </p:set>
                                    <p:animEffect filter="fade" transition="in">
                                      <p:cBhvr>
                                        <p:cTn dur="1"/>
                                        <p:tgtEl>
                                          <p:spTgt spid="72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2">
                                            <p:txEl>
                                              <p:pRg end="1" st="1"/>
                                            </p:txEl>
                                          </p:spTgt>
                                        </p:tgtEl>
                                        <p:attrNameLst>
                                          <p:attrName>style.visibility</p:attrName>
                                        </p:attrNameLst>
                                      </p:cBhvr>
                                      <p:to>
                                        <p:strVal val="visible"/>
                                      </p:to>
                                    </p:set>
                                    <p:animEffect filter="fade" transition="in">
                                      <p:cBhvr>
                                        <p:cTn dur="1"/>
                                        <p:tgtEl>
                                          <p:spTgt spid="72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2">
                                            <p:txEl>
                                              <p:pRg end="2" st="2"/>
                                            </p:txEl>
                                          </p:spTgt>
                                        </p:tgtEl>
                                        <p:attrNameLst>
                                          <p:attrName>style.visibility</p:attrName>
                                        </p:attrNameLst>
                                      </p:cBhvr>
                                      <p:to>
                                        <p:strVal val="visible"/>
                                      </p:to>
                                    </p:set>
                                    <p:animEffect filter="fade" transition="in">
                                      <p:cBhvr>
                                        <p:cTn dur="1"/>
                                        <p:tgtEl>
                                          <p:spTgt spid="72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2">
                                            <p:txEl>
                                              <p:pRg end="3" st="3"/>
                                            </p:txEl>
                                          </p:spTgt>
                                        </p:tgtEl>
                                        <p:attrNameLst>
                                          <p:attrName>style.visibility</p:attrName>
                                        </p:attrNameLst>
                                      </p:cBhvr>
                                      <p:to>
                                        <p:strVal val="visible"/>
                                      </p:to>
                                    </p:set>
                                    <p:animEffect filter="fade" transition="in">
                                      <p:cBhvr>
                                        <p:cTn dur="1"/>
                                        <p:tgtEl>
                                          <p:spTgt spid="722">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2">
                                            <p:txEl>
                                              <p:pRg end="4" st="4"/>
                                            </p:txEl>
                                          </p:spTgt>
                                        </p:tgtEl>
                                        <p:attrNameLst>
                                          <p:attrName>style.visibility</p:attrName>
                                        </p:attrNameLst>
                                      </p:cBhvr>
                                      <p:to>
                                        <p:strVal val="visible"/>
                                      </p:to>
                                    </p:set>
                                    <p:animEffect filter="fade" transition="in">
                                      <p:cBhvr>
                                        <p:cTn dur="1"/>
                                        <p:tgtEl>
                                          <p:spTgt spid="722">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2">
                                            <p:txEl>
                                              <p:pRg end="5" st="5"/>
                                            </p:txEl>
                                          </p:spTgt>
                                        </p:tgtEl>
                                        <p:attrNameLst>
                                          <p:attrName>style.visibility</p:attrName>
                                        </p:attrNameLst>
                                      </p:cBhvr>
                                      <p:to>
                                        <p:strVal val="visible"/>
                                      </p:to>
                                    </p:set>
                                    <p:animEffect filter="fade" transition="in">
                                      <p:cBhvr>
                                        <p:cTn dur="1"/>
                                        <p:tgtEl>
                                          <p:spTgt spid="722">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2">
                                            <p:txEl>
                                              <p:pRg end="6" st="6"/>
                                            </p:txEl>
                                          </p:spTgt>
                                        </p:tgtEl>
                                        <p:attrNameLst>
                                          <p:attrName>style.visibility</p:attrName>
                                        </p:attrNameLst>
                                      </p:cBhvr>
                                      <p:to>
                                        <p:strVal val="visible"/>
                                      </p:to>
                                    </p:set>
                                    <p:animEffect filter="fade" transition="in">
                                      <p:cBhvr>
                                        <p:cTn dur="1"/>
                                        <p:tgtEl>
                                          <p:spTgt spid="722">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